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66" r:id="rId1"/>
  </p:sldMasterIdLst>
  <p:notesMasterIdLst>
    <p:notesMasterId r:id="rId59"/>
  </p:notesMasterIdLst>
  <p:handoutMasterIdLst>
    <p:handoutMasterId r:id="rId60"/>
  </p:handoutMasterIdLst>
  <p:sldIdLst>
    <p:sldId id="256" r:id="rId2"/>
    <p:sldId id="341" r:id="rId3"/>
    <p:sldId id="545" r:id="rId4"/>
    <p:sldId id="477" r:id="rId5"/>
    <p:sldId id="579" r:id="rId6"/>
    <p:sldId id="580" r:id="rId7"/>
    <p:sldId id="581" r:id="rId8"/>
    <p:sldId id="582" r:id="rId9"/>
    <p:sldId id="583" r:id="rId10"/>
    <p:sldId id="584" r:id="rId11"/>
    <p:sldId id="585" r:id="rId12"/>
    <p:sldId id="586" r:id="rId13"/>
    <p:sldId id="587" r:id="rId14"/>
    <p:sldId id="588" r:id="rId15"/>
    <p:sldId id="589" r:id="rId16"/>
    <p:sldId id="590" r:id="rId17"/>
    <p:sldId id="591" r:id="rId18"/>
    <p:sldId id="592" r:id="rId19"/>
    <p:sldId id="593" r:id="rId20"/>
    <p:sldId id="594" r:id="rId21"/>
    <p:sldId id="595" r:id="rId22"/>
    <p:sldId id="596" r:id="rId23"/>
    <p:sldId id="597" r:id="rId24"/>
    <p:sldId id="598" r:id="rId25"/>
    <p:sldId id="599" r:id="rId26"/>
    <p:sldId id="600" r:id="rId27"/>
    <p:sldId id="601" r:id="rId28"/>
    <p:sldId id="602" r:id="rId29"/>
    <p:sldId id="603" r:id="rId30"/>
    <p:sldId id="604" r:id="rId31"/>
    <p:sldId id="605" r:id="rId32"/>
    <p:sldId id="606" r:id="rId33"/>
    <p:sldId id="607" r:id="rId34"/>
    <p:sldId id="608" r:id="rId35"/>
    <p:sldId id="546" r:id="rId36"/>
    <p:sldId id="609" r:id="rId37"/>
    <p:sldId id="610" r:id="rId38"/>
    <p:sldId id="611" r:id="rId39"/>
    <p:sldId id="612" r:id="rId40"/>
    <p:sldId id="613" r:id="rId41"/>
    <p:sldId id="614" r:id="rId42"/>
    <p:sldId id="615" r:id="rId43"/>
    <p:sldId id="616" r:id="rId44"/>
    <p:sldId id="617" r:id="rId45"/>
    <p:sldId id="618" r:id="rId46"/>
    <p:sldId id="551" r:id="rId47"/>
    <p:sldId id="619" r:id="rId48"/>
    <p:sldId id="621" r:id="rId49"/>
    <p:sldId id="620" r:id="rId50"/>
    <p:sldId id="622" r:id="rId51"/>
    <p:sldId id="571" r:id="rId52"/>
    <p:sldId id="623" r:id="rId53"/>
    <p:sldId id="624" r:id="rId54"/>
    <p:sldId id="625" r:id="rId55"/>
    <p:sldId id="626" r:id="rId56"/>
    <p:sldId id="627" r:id="rId57"/>
    <p:sldId id="577" r:id="rId58"/>
  </p:sldIdLst>
  <p:sldSz cx="12192000" cy="6858000"/>
  <p:notesSz cx="6858000" cy="9144000"/>
  <p:custDataLst>
    <p:tags r:id="rId6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AF00"/>
    <a:srgbClr val="88745B"/>
    <a:srgbClr val="4F4D50"/>
    <a:srgbClr val="002434"/>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5" autoAdjust="0"/>
    <p:restoredTop sz="96314" autoAdjust="0"/>
  </p:normalViewPr>
  <p:slideViewPr>
    <p:cSldViewPr snapToGrid="0">
      <p:cViewPr varScale="1">
        <p:scale>
          <a:sx n="113" d="100"/>
          <a:sy n="113" d="100"/>
        </p:scale>
        <p:origin x="282" y="96"/>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tags" Target="tags/tag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2025/11/19 Wednesday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2025/11/19 Wednesday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57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zh-CN" altLang="en-US"/>
              <a:t>单击此处编辑母版标题样式</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80478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44845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83482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zh-CN" altLang="en-US"/>
              <a:t>单击此处编辑母版标题样式</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50317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98216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zh-CN" altLang="en-US"/>
              <a:t>单击此处编辑母版标题样式</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1632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zh-CN" altLang="en-US"/>
              <a:t>单击此处编辑母版标题样式</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037822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21915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5289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43015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内容与标题">
    <p:spTree>
      <p:nvGrpSpPr>
        <p:cNvPr id="1" name=""/>
        <p:cNvGrpSpPr/>
        <p:nvPr/>
      </p:nvGrpSpPr>
      <p:grpSpPr>
        <a:xfrm>
          <a:off x="0" y="0"/>
          <a:ext cx="0" cy="0"/>
          <a:chOff x="0" y="0"/>
          <a:chExt cx="0" cy="0"/>
        </a:xfrm>
      </p:grpSpPr>
    </p:spTree>
  </p:cSld>
  <p:clrMapOvr>
    <a:masterClrMapping/>
  </p:clrMapOvr>
  <p:transition spd="slow">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extLst>
      <p:ext uri="{BB962C8B-B14F-4D97-AF65-F5344CB8AC3E}">
        <p14:creationId xmlns:p14="http://schemas.microsoft.com/office/powerpoint/2010/main" val="32825740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方正黑体简体" panose="02010601030101010101" pitchFamily="2" charset="-122"/>
              <a:ea typeface="方正黑体简体" panose="02010601030101010101" pitchFamily="2" charset="-122"/>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41873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2049" y="925733"/>
            <a:ext cx="5147868" cy="5006854"/>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extLst>
      <p:ext uri="{BB962C8B-B14F-4D97-AF65-F5344CB8AC3E}">
        <p14:creationId xmlns:p14="http://schemas.microsoft.com/office/powerpoint/2010/main" val="1681698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68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50205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158B01-1B94-410B-955F-6A222A70BFA3}" type="datetimeFigureOut">
              <a:rPr lang="zh-CN" altLang="en-US" smtClean="0">
                <a:solidFill>
                  <a:prstClr val="black">
                    <a:tint val="75000"/>
                  </a:prstClr>
                </a:solidFill>
              </a:rPr>
              <a:t>2025/11/19 Wednesday</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A3A7E1F-F86D-4EC0-8623-A67CB04E396F}" type="slidenum">
              <a:rPr lang="zh-CN" altLang="en-US" smtClean="0">
                <a:solidFill>
                  <a:prstClr val="black">
                    <a:tint val="75000"/>
                  </a:prstClr>
                </a:solidFill>
              </a:rPr>
              <a:t>‹#›</a:t>
            </a:fld>
            <a:endParaRPr lang="zh-CN" altLang="en-US">
              <a:solidFill>
                <a:prstClr val="black">
                  <a:tint val="75000"/>
                </a:prstClr>
              </a:solidFill>
            </a:endParaRPr>
          </a:p>
        </p:txBody>
      </p:sp>
    </p:spTree>
    <p:extLst>
      <p:ext uri="{BB962C8B-B14F-4D97-AF65-F5344CB8AC3E}">
        <p14:creationId xmlns:p14="http://schemas.microsoft.com/office/powerpoint/2010/main" val="1698272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zh-CN" altLang="en-US"/>
              <a:t>单击此处编辑母版标题样式</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0880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zh-CN" altLang="en-US"/>
              <a:t>单击此处编辑母版标题样式</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B61BEF0D-F0BB-DE4B-95CE-6DB70DBA9567}" type="datetimeFigureOut">
              <a:rPr lang="en-US" dirty="0"/>
              <a:pPr/>
              <a:t>11/19/2025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421297412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5.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3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3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11/19/2025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pic>
        <p:nvPicPr>
          <p:cNvPr id="12" name="图片 11">
            <a:extLst>
              <a:ext uri="{FF2B5EF4-FFF2-40B4-BE49-F238E27FC236}">
                <a16:creationId xmlns:a16="http://schemas.microsoft.com/office/drawing/2014/main" id="{8473C691-DF41-4C75-B8FD-2BF568CFDE59}"/>
              </a:ext>
            </a:extLst>
          </p:cNvPr>
          <p:cNvPicPr>
            <a:picLocks noChangeAspect="1"/>
          </p:cNvPicPr>
          <p:nvPr userDrawn="1"/>
        </p:nvPicPr>
        <p:blipFill>
          <a:blip r:embed="rId34"/>
          <a:stretch>
            <a:fillRect/>
          </a:stretch>
        </p:blipFill>
        <p:spPr>
          <a:xfrm>
            <a:off x="0" y="0"/>
            <a:ext cx="12192000" cy="6857999"/>
          </a:xfrm>
          <a:prstGeom prst="rect">
            <a:avLst/>
          </a:prstGeom>
        </p:spPr>
      </p:pic>
    </p:spTree>
    <p:extLst>
      <p:ext uri="{BB962C8B-B14F-4D97-AF65-F5344CB8AC3E}">
        <p14:creationId xmlns:p14="http://schemas.microsoft.com/office/powerpoint/2010/main" val="232364475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51" r:id="rId19"/>
    <p:sldLayoutId id="2147483653" r:id="rId20"/>
    <p:sldLayoutId id="2147483654" r:id="rId21"/>
    <p:sldLayoutId id="2147483655" r:id="rId22"/>
    <p:sldLayoutId id="2147483656" r:id="rId23"/>
    <p:sldLayoutId id="2147483657" r:id="rId24"/>
    <p:sldLayoutId id="2147483658" r:id="rId25"/>
    <p:sldLayoutId id="2147483659" r:id="rId26"/>
    <p:sldLayoutId id="2147483660" r:id="rId27"/>
    <p:sldLayoutId id="2147483661" r:id="rId28"/>
    <p:sldLayoutId id="2147483662" r:id="rId29"/>
    <p:sldLayoutId id="2147483663" r:id="rId30"/>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18.xml"/><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8.xml"/><Relationship Id="rId4" Type="http://schemas.openxmlformats.org/officeDocument/2006/relationships/image" Target="../media/image15.png"/></Relationships>
</file>

<file path=ppt/slides/_rels/slide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jpe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0241">
            <a:extLst>
              <a:ext uri="{FF2B5EF4-FFF2-40B4-BE49-F238E27FC236}">
                <a16:creationId xmlns:a16="http://schemas.microsoft.com/office/drawing/2014/main" id="{ECB1FD87-A18C-41E7-B4E6-FC3BABC334AD}"/>
              </a:ext>
            </a:extLst>
          </p:cNvPr>
          <p:cNvSpPr>
            <a:spLocks noGrp="1" noRot="1" noChangeArrowheads="1"/>
          </p:cNvSpPr>
          <p:nvPr>
            <p:ph type="ctrTitle"/>
          </p:nvPr>
        </p:nvSpPr>
        <p:spPr>
          <a:xfrm>
            <a:off x="3000376" y="1711325"/>
            <a:ext cx="6480175" cy="1143000"/>
          </a:xfrm>
        </p:spPr>
        <p:txBody>
          <a:bodyPr/>
          <a:lstStyle/>
          <a:p>
            <a:r>
              <a:rPr lang="zh-CN" altLang="en-US" b="1" dirty="0">
                <a:ln>
                  <a:noFill/>
                </a:ln>
                <a:latin typeface="隶书" panose="02010509060101010101" pitchFamily="49" charset="-122"/>
                <a:ea typeface="隶书" panose="02010509060101010101" pitchFamily="49" charset="-122"/>
              </a:rPr>
              <a:t>心理学原理与应用</a:t>
            </a:r>
          </a:p>
        </p:txBody>
      </p:sp>
      <p:sp>
        <p:nvSpPr>
          <p:cNvPr id="31747" name="副标题 10242">
            <a:extLst>
              <a:ext uri="{FF2B5EF4-FFF2-40B4-BE49-F238E27FC236}">
                <a16:creationId xmlns:a16="http://schemas.microsoft.com/office/drawing/2014/main" id="{A17C11A0-97CC-4672-84F1-C0646CBA30A4}"/>
              </a:ext>
            </a:extLst>
          </p:cNvPr>
          <p:cNvSpPr>
            <a:spLocks noGrp="1" noRot="1" noChangeArrowheads="1"/>
          </p:cNvSpPr>
          <p:nvPr>
            <p:ph type="subTitle" idx="1"/>
          </p:nvPr>
        </p:nvSpPr>
        <p:spPr>
          <a:xfrm>
            <a:off x="4440238" y="4365625"/>
            <a:ext cx="6934200" cy="1752600"/>
          </a:xfrm>
        </p:spPr>
        <p:txBody>
          <a:bodyPr/>
          <a:lstStyle/>
          <a:p>
            <a:r>
              <a:rPr lang="en-US" altLang="zh-CN">
                <a:solidFill>
                  <a:schemeClr val="hlink"/>
                </a:solidFill>
                <a:ea typeface="华文新魏" panose="02010800040101010101" pitchFamily="2" charset="-122"/>
              </a:rPr>
              <a:t>                          </a:t>
            </a:r>
          </a:p>
          <a:p>
            <a:endParaRPr lang="en-US" altLang="zh-CN">
              <a:ea typeface="楷体_GB2312" pitchFamily="49" charset="-122"/>
            </a:endParaRPr>
          </a:p>
        </p:txBody>
      </p:sp>
      <p:sp>
        <p:nvSpPr>
          <p:cNvPr id="31748" name="文本框 6">
            <a:extLst>
              <a:ext uri="{FF2B5EF4-FFF2-40B4-BE49-F238E27FC236}">
                <a16:creationId xmlns:a16="http://schemas.microsoft.com/office/drawing/2014/main" id="{C8CF47DF-A87D-4ECC-BD08-E2E3424CF4FA}"/>
              </a:ext>
            </a:extLst>
          </p:cNvPr>
          <p:cNvSpPr txBox="1">
            <a:spLocks noChangeArrowheads="1"/>
          </p:cNvSpPr>
          <p:nvPr/>
        </p:nvSpPr>
        <p:spPr bwMode="auto">
          <a:xfrm>
            <a:off x="4656138" y="3000375"/>
            <a:ext cx="51165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fontAlgn="base">
              <a:spcBef>
                <a:spcPct val="0"/>
              </a:spcBef>
              <a:spcAft>
                <a:spcPct val="0"/>
              </a:spcAft>
              <a:defRPr>
                <a:solidFill>
                  <a:schemeClr val="tx1"/>
                </a:solidFill>
                <a:latin typeface="Garamond" panose="02020404030301010803" pitchFamily="18" charset="0"/>
              </a:defRPr>
            </a:lvl6pPr>
            <a:lvl7pPr marL="2971800" indent="-228600" defTabSz="457200" fontAlgn="base">
              <a:spcBef>
                <a:spcPct val="0"/>
              </a:spcBef>
              <a:spcAft>
                <a:spcPct val="0"/>
              </a:spcAft>
              <a:defRPr>
                <a:solidFill>
                  <a:schemeClr val="tx1"/>
                </a:solidFill>
                <a:latin typeface="Garamond" panose="02020404030301010803" pitchFamily="18" charset="0"/>
              </a:defRPr>
            </a:lvl7pPr>
            <a:lvl8pPr marL="3429000" indent="-228600" defTabSz="457200" fontAlgn="base">
              <a:spcBef>
                <a:spcPct val="0"/>
              </a:spcBef>
              <a:spcAft>
                <a:spcPct val="0"/>
              </a:spcAft>
              <a:defRPr>
                <a:solidFill>
                  <a:schemeClr val="tx1"/>
                </a:solidFill>
                <a:latin typeface="Garamond" panose="02020404030301010803" pitchFamily="18" charset="0"/>
              </a:defRPr>
            </a:lvl8pPr>
            <a:lvl9pPr marL="3886200" indent="-228600" defTabSz="457200" fontAlgn="base">
              <a:spcBef>
                <a:spcPct val="0"/>
              </a:spcBef>
              <a:spcAft>
                <a:spcPct val="0"/>
              </a:spcAft>
              <a:defRPr>
                <a:solidFill>
                  <a:schemeClr val="tx1"/>
                </a:solidFill>
                <a:latin typeface="Garamond" panose="02020404030301010803" pitchFamily="18" charset="0"/>
              </a:defRPr>
            </a:lvl9pPr>
          </a:lstStyle>
          <a:p>
            <a:pPr eaLnBrk="1" hangingPunct="1">
              <a:buFont typeface="Wingdings" panose="05000000000000000000" pitchFamily="2" charset="2"/>
              <a:buNone/>
            </a:pPr>
            <a:r>
              <a:rPr lang="zh-CN" altLang="en-US">
                <a:solidFill>
                  <a:srgbClr val="000000"/>
                </a:solidFill>
                <a:latin typeface="楷体" panose="02010609060101010101" pitchFamily="49" charset="-122"/>
                <a:ea typeface="楷体" panose="02010609060101010101" pitchFamily="49" charset="-122"/>
              </a:rPr>
              <a:t>庄国萍 王玲 孙慧英 主编</a:t>
            </a:r>
            <a:endParaRPr lang="en-US" altLang="zh-CN">
              <a:solidFill>
                <a:srgbClr val="000000"/>
              </a:solidFill>
              <a:latin typeface="楷体" panose="02010609060101010101" pitchFamily="49" charset="-122"/>
              <a:ea typeface="楷体" panose="02010609060101010101" pitchFamily="49" charset="-122"/>
            </a:endParaRPr>
          </a:p>
        </p:txBody>
      </p:sp>
      <p:pic>
        <p:nvPicPr>
          <p:cNvPr id="31749" name="图片 7">
            <a:extLst>
              <a:ext uri="{FF2B5EF4-FFF2-40B4-BE49-F238E27FC236}">
                <a16:creationId xmlns:a16="http://schemas.microsoft.com/office/drawing/2014/main" id="{E586B6DA-5587-4DB3-A040-A450697AD0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9375" y="4905375"/>
            <a:ext cx="2160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407201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教师的角色心理</a:t>
            </a:r>
            <a:endParaRPr lang="en-US" altLang="zh-CN" sz="2800" b="1" dirty="0">
              <a:solidFill>
                <a:schemeClr val="accent5">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（四）教师职业角色的形成阶段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角色的信念：信念是个体确信并愿意以之作为自己行为指南的认识。信念表现在教师职业中就是为教育事业献身的精神。在此阶段中，教师角色中的社会要求转化为个体需要，形成了教师职业特有的自尊心和荣誉感。教师意识和教师特有的情感，使他们自觉地奉献出毕生的精力。</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76928449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二、教师威信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（一）教师威信概述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）教师威信的概念及其作用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威信是指由教师的资历声望、才能和品德等因素决定的，教师个人或群体在学生或社会中的影响力。教师威信实质上反映了一种良好的师生关系，是教师成功地扮演教育者角色、顺利完成教育使命的重要条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威信的作用主要表现在教师实现了社会对他的角色期待，具体表现在以下方面：第一，有利于教师作为学习的引导者和促进者角色的实现；第二，有利于教师作为班集体管理者角色的实现；第三，有利于教师作为行为规范的示范者角色的实现。</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23886755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407201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二、教师威信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（一）教师威信概述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）教师威信的分类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的威信有两种：一种是权力威信，一种是信服威信。权力威信是教师根据教育法律法规、学校规章制度、教育传统以及社会心理优势而建立起来的威信。信服威信是由于教师良好的思想品德、教学能力、教学态度与民主作风而使学生自愿接受、内心佩服而树立起来的威信。教师应该树立信服威信，而不应该追求权力威信。</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3180748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552850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二、教师威信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（一）教师威信概述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）教师威信的结构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人格威信</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人格威信主要指教师的人格魅力，其无时无刻不对学生产生潜移默化的影响。</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学识威信</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学识是教师的宝贵财富，具有一种科学赋予的特殊力量。那么，有学识的教师在学生中便产生了影响力。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）情感威信</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一个教师如果对他的学生平等相待，从思想上、学习上和生活上予以关心爱护，学生就会产生信赖感。</a:t>
            </a:r>
          </a:p>
        </p:txBody>
      </p:sp>
    </p:spTree>
    <p:extLst>
      <p:ext uri="{BB962C8B-B14F-4D97-AF65-F5344CB8AC3E}">
        <p14:creationId xmlns:p14="http://schemas.microsoft.com/office/powerpoint/2010/main" val="31331683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310476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二、教师威信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（二）影响教师威信形成的因素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教师威信形成的客观条件</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在全社会的政治和经济地位、全民族的道德文化修养和尊师重教的良好社会风气是教师威信形成的重要条件；教育行政机关和学校领导对教师工作的信任、关心和支持是提高教师威信的重要条件；家长对教师的态度也是影响教师威信的重要因素。</a:t>
            </a:r>
          </a:p>
        </p:txBody>
      </p:sp>
    </p:spTree>
    <p:extLst>
      <p:ext uri="{BB962C8B-B14F-4D97-AF65-F5344CB8AC3E}">
        <p14:creationId xmlns:p14="http://schemas.microsoft.com/office/powerpoint/2010/main" val="41503502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455900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二、教师威信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（二）影响教师威信形成的因素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教师威信形成的主观条件</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●教师的专业素质</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教师高尚的思想道德品质、渊博的知识和高超的教育教学艺术是教师获取威信的基本条件。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●教师的人格魅力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教师的仪表、作风和习惯，是教师获得威信的必要条件。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●师生关系</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师生平等交往是教师获得威信的重要条件。</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教师的评价手段。教师的评价手段包括教师对学生评价的时机是否适当，</a:t>
            </a:r>
            <a:r>
              <a:rPr lang="zh-CN" altLang="en-US" sz="2100">
                <a:solidFill>
                  <a:schemeClr val="tx1">
                    <a:lumMod val="75000"/>
                    <a:lumOff val="25000"/>
                  </a:schemeClr>
                </a:solidFill>
                <a:latin typeface="Arial" panose="020B0604020202020204" pitchFamily="34" charset="0"/>
                <a:ea typeface="微软雅黑" panose="020B0503020204020204" pitchFamily="34" charset="-122"/>
              </a:rPr>
              <a:t>评价的场合是否适宜，评价的强度是否适中，评价的方式是否合适等。</a:t>
            </a: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8292771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358950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二、教师威信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（三）教师威信的形成与发展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教师威信形成的过程</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威信形成的过程，一般来说是由“不自觉威信”向“自觉威信”发展。新教师在学生心目中是有一定吸引力的，是有一定威信的，但这种威信是短暂的“不自觉威信”。随着学生对教师德、才方面的逐渐了解，师生之间情感的日益加深和融洽，教师的威信就由“不自觉威信”逐渐发展成为“自觉威信”，这才算是真正的威信。</a:t>
            </a:r>
          </a:p>
        </p:txBody>
      </p:sp>
    </p:spTree>
    <p:extLst>
      <p:ext uri="{BB962C8B-B14F-4D97-AF65-F5344CB8AC3E}">
        <p14:creationId xmlns:p14="http://schemas.microsoft.com/office/powerpoint/2010/main" val="108394523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358950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二、教师威信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（三）教师威信的形成与发展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教师威信的建立和维护</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建立威信时要注意以下几点：培养自身良好的道德品质，注意培养良好的认知能力和性格特征；注重良好仪表风度和行为习惯的养成；初次见面时要注意给学生留下良好的第一印象；做学生的朋友与知己。教师的自觉威信形成后具有一定的稳定性，但稳定是相对的、有条件的，不是一成不变的。</a:t>
            </a:r>
          </a:p>
        </p:txBody>
      </p:sp>
    </p:spTree>
    <p:extLst>
      <p:ext uri="{BB962C8B-B14F-4D97-AF65-F5344CB8AC3E}">
        <p14:creationId xmlns:p14="http://schemas.microsoft.com/office/powerpoint/2010/main" val="324345809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455676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二、教师威信</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（三）教师威信的形成与发展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教师威信的建立和维护</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维护教师的威信是非常重要的，维护教师的威信需要教师做到：</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●坦荡的胸怀，实事求是的态度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●正确认识、合理运用自己的威信</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●不断进取的敬业精神</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●言行一致，做学生的楷模</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6095663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教师的职业心理特征</a:t>
            </a:r>
          </a:p>
        </p:txBody>
      </p:sp>
      <p:sp>
        <p:nvSpPr>
          <p:cNvPr id="100" name="文本框 99"/>
          <p:cNvSpPr txBox="1"/>
          <p:nvPr/>
        </p:nvSpPr>
        <p:spPr>
          <a:xfrm>
            <a:off x="970915" y="1210310"/>
            <a:ext cx="10483850" cy="455676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一、教师的知识和能力结构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教师是在知识含量高的教育领域从事职业活动的人，职业的成功有赖于教师良好的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知识结构和能力结构。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 教师的知识结构</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教师的专业知识结构是教师职业的核心部分，也是教师专业品质中研究最早的一个领域。一般认为，教师的知识结构主要包括：① 专业学科内容知识；② 教育教学知识；③ 心理学知识；④ 实践性知识。</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28216092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BE690260-EC5F-431C-BE6C-1ECB3CA2EBAD}"/>
              </a:ext>
            </a:extLst>
          </p:cNvPr>
          <p:cNvSpPr>
            <a:spLocks noGrp="1" noRot="1" noChangeArrowheads="1"/>
          </p:cNvSpPr>
          <p:nvPr>
            <p:ph type="ctrTitle"/>
          </p:nvPr>
        </p:nvSpPr>
        <p:spPr/>
        <p:txBody>
          <a:bodyPr/>
          <a:lstStyle/>
          <a:p>
            <a:pPr eaLnBrk="1" hangingPunct="1"/>
            <a:r>
              <a:rPr lang="zh-CN" altLang="en-US" sz="4400" dirty="0">
                <a:latin typeface="楷体_GB2312" pitchFamily="49" charset="-122"/>
                <a:ea typeface="楷体_GB2312" pitchFamily="49" charset="-122"/>
              </a:rPr>
              <a:t>第十五章   教师职业心理</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教师的职业心理特征</a:t>
            </a:r>
          </a:p>
        </p:txBody>
      </p:sp>
      <p:sp>
        <p:nvSpPr>
          <p:cNvPr id="100" name="文本框 99"/>
          <p:cNvSpPr txBox="1"/>
          <p:nvPr/>
        </p:nvSpPr>
        <p:spPr>
          <a:xfrm>
            <a:off x="970915" y="1210310"/>
            <a:ext cx="10483850" cy="407201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一、教师的能力结构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教师是在知识含量高的教育领域从事职业活动的人，职业的成功有赖于教师良好的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知识结构和能力结构。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 教师的能力结构</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教师的教学能力分为以下三个方面：教学认知能力，教学操作能力和教学监控能力。在整个教学能力结构中，教学认知能力是基础，教学操作能力是教学能力的集中体现，而教学监控能力是关键。</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8629048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教师的职业心理特征</a:t>
            </a: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一、教师的能力结构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教学认知能力</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教学认知能力是指教师对所教学科的定理、法则和概念等的概括化程度，以及对所教学生的心理特点和自己所使用的教学策略的理解程度。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）教学操作能力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教学操作能力是指教师在教学中使用策略的水平，其水平高低主要看他们是如何引导学生掌握知识、积极思考、运用多种策略解决问题的，它是教师课堂教学能力的集中体现。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41682400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教师的职业心理特征</a:t>
            </a: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一、教师的能力结构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教学监控能力</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教学监控能力是指教师为了保证教学达到预期的目标，而在教学的全过程中，将教学活动本身作为意识对象，不断对其进行积极主动的计划、检查、评价、反思、控制和调节的能力。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（二）教师的交互沟通能力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的交互沟通能力也是很重要的。特别在小学，善于倾听是不可缺少的；在中学和大学，改进教师和学生之间的交流也是很重要的。老师在跟学生进行交流时，学会倾听是非常重要的。在倾听时要学会创造性地倾听，不仅自己应当善于倾听，改进听的技能，而且也应该对在这方面有问题的学生进行帮助。</a:t>
            </a:r>
          </a:p>
        </p:txBody>
      </p:sp>
    </p:spTree>
    <p:extLst>
      <p:ext uri="{BB962C8B-B14F-4D97-AF65-F5344CB8AC3E}">
        <p14:creationId xmlns:p14="http://schemas.microsoft.com/office/powerpoint/2010/main" val="102301406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教师的职业心理特征</a:t>
            </a: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二、教师的人格特征</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教师具备了一定的知识和能力，其人格特征就成为影响学生的重要因素。教师优良</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的人格特征对学生健康人格的塑造有重要影响。教师的人格特征包含多方面的内容，如</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教师的职业信念、教师的个性特征等。</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（一）职业信念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）教学效能感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教学效能感一般指教师对自己影响学生行为和学习结果的能力的一种主观判断。这种判断会影响教师对学生的期待和指导，从而影响教师的工作效率。</a:t>
            </a:r>
          </a:p>
        </p:txBody>
      </p:sp>
    </p:spTree>
    <p:extLst>
      <p:ext uri="{BB962C8B-B14F-4D97-AF65-F5344CB8AC3E}">
        <p14:creationId xmlns:p14="http://schemas.microsoft.com/office/powerpoint/2010/main" val="155792364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教师的职业心理特征</a:t>
            </a: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二、教师的人格特征</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（一）职业信念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）教学效能感</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提高教师的教学效能感，需要从教师的自身和外部环境两个方面入手。从教师自身方面来说：第一，要形成科学的教育观，这需要教师不断地学习和掌握教育学与心理学的知识，在教育实践中运用这些知识，通过自身的教育实践验证并发展这些知识；第二，向他人学习，如观摩优秀教师教学、学习其他教师好的经验等，增强教师的自信心；第三，教师要注意经常对自己的教学进行总结和反思，不断改进自己的教学。</a:t>
            </a:r>
          </a:p>
        </p:txBody>
      </p:sp>
    </p:spTree>
    <p:extLst>
      <p:ext uri="{BB962C8B-B14F-4D97-AF65-F5344CB8AC3E}">
        <p14:creationId xmlns:p14="http://schemas.microsoft.com/office/powerpoint/2010/main" val="308614095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教师的职业心理特征</a:t>
            </a:r>
          </a:p>
        </p:txBody>
      </p:sp>
      <p:sp>
        <p:nvSpPr>
          <p:cNvPr id="100" name="文本框 99"/>
          <p:cNvSpPr txBox="1"/>
          <p:nvPr/>
        </p:nvSpPr>
        <p:spPr>
          <a:xfrm>
            <a:off x="970915" y="1210310"/>
            <a:ext cx="10483850" cy="358950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二、教师的人格特征</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（二）教师的个性特征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）烦躁型、胆怯型与高度整合型</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有研究者曾把教师分为</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种类型：① 烦躁型。在教学中往往表现出烦躁、冲动和自发性的特征，缺乏精心的组织和调控；② 胆怯型。在教学中往往过于胆怯和焦虑，过于坚守规则，不敢越雷池一步；③ 高度整合型。在教学中往往表现出自控、有条理和目的性。</a:t>
            </a:r>
          </a:p>
        </p:txBody>
      </p:sp>
    </p:spTree>
    <p:extLst>
      <p:ext uri="{BB962C8B-B14F-4D97-AF65-F5344CB8AC3E}">
        <p14:creationId xmlns:p14="http://schemas.microsoft.com/office/powerpoint/2010/main" val="407942155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教师的职业心理特征</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二、教师的人格特征</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（二）教师的个性特征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）具体倾向和抽象倾向</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具体倾向与抽象倾向是对个人信念的一种分类维度，是个人在认知活动中表现出的稳定的特征倾向。倾向于具体的人往往关注事物的细节和直观特征，注重事物特殊性的一面；而倾向于抽象的人则喜欢对事物的特征进行概括，更关注事物的一般特征。有研究表明，抽象水平高的教师往往更能在教学中灵活应变，较少进行专制和惩罚。这样的教师所教出的学生比那些具体思维水平上的教师教出的学生学习更专心，更积极主动，更有合作精神，也更有成就。</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6616886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教师的职业心理特征</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三、教师的行为特征</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（一）教师的教学行为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教师的教学行为可以从以下六个方面来衡量：① 教师行为的明确性，即教师的教学行为是否正确；② 教学方法的多样性，即教师的教学方法是否灵活多样，调动学生学习的积极性的手段是否有效；③ 任务取向，即教师在课堂上的所有活动是否围绕教学任务而进行；④ 是否富有启发性，即教师的课堂教学对学生能否启发得当；⑤ 参与性，即在课堂教学过程中，班上的学生是否都积极地参与到教学活动中去；⑥ 及时评估教学效果，即教师能否及时掌握学生的学习情况和课堂中出现的问题，并据此调整自己的教学节奏和教学行为。</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6439664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教师的职业心理特征</a:t>
            </a:r>
          </a:p>
        </p:txBody>
      </p:sp>
      <p:sp>
        <p:nvSpPr>
          <p:cNvPr id="100" name="文本框 99"/>
          <p:cNvSpPr txBox="1"/>
          <p:nvPr/>
        </p:nvSpPr>
        <p:spPr>
          <a:xfrm>
            <a:off x="970915" y="1187070"/>
            <a:ext cx="10483850" cy="358950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三、教师的行为特征</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（二）教师的期望行为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）教师期望效应</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教师期望效应（</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teacher expectancy effect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也叫罗森塔尔效应或皮格马利翁效应，即教师的期望或明或暗地传送给学生，会使学生按照教师所期望的方向来塑造自己的行为。教师期望效应的发生，既取决于教师自身的因素，也取决于学生的人格特征、原有认知水平归因风格和自我意识等心理因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3822486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第二节  教师的职业心理特征</a:t>
            </a:r>
          </a:p>
        </p:txBody>
      </p:sp>
      <p:sp>
        <p:nvSpPr>
          <p:cNvPr id="100" name="文本框 99"/>
          <p:cNvSpPr txBox="1"/>
          <p:nvPr/>
        </p:nvSpPr>
        <p:spPr>
          <a:xfrm>
            <a:off x="970915" y="118707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三、教师的行为特征</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（二）教师的期望行为</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）教师期望对学生的影响</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尽管罗森塔尔等人的研究结果一直存在争议，但多数心理学家认为，教师期待的自我应验效应确实是存在的。在日常教育中，经常可以发现，如果教师喜欢某些学生，对他们抱有较高期待，一段时间后，教师会将自己暗含期待的感情微妙地传给学生，使这些学生更加自尊、自信、自爱、自强，诱发出一种积极向上的激情，这些学生常常像老师所期待的那样有所进步。</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80579546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本章结构</a:t>
            </a:r>
          </a:p>
        </p:txBody>
      </p:sp>
      <p:pic>
        <p:nvPicPr>
          <p:cNvPr id="5" name="图片 4">
            <a:extLst>
              <a:ext uri="{FF2B5EF4-FFF2-40B4-BE49-F238E27FC236}">
                <a16:creationId xmlns:a16="http://schemas.microsoft.com/office/drawing/2014/main" id="{ED31DA90-0DAD-4F26-B5CD-E32E38FFD01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408430" y="1220594"/>
            <a:ext cx="9375139" cy="507746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教师的职业成长心理</a:t>
            </a:r>
          </a:p>
        </p:txBody>
      </p:sp>
      <p:sp>
        <p:nvSpPr>
          <p:cNvPr id="100" name="文本框 99"/>
          <p:cNvSpPr txBox="1"/>
          <p:nvPr/>
        </p:nvSpPr>
        <p:spPr>
          <a:xfrm>
            <a:off x="970915" y="118707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一、教师成长的阶段和途径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（一）教师成长的阶段和途径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）关注生存阶段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处于关注生存阶段的一般是新教师，他们非常关注自己的生存适应性，最担心的问题是“学生是否喜欢我”“同事们如何看我”“领导是否觉得我干得不错”等。</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）关注情境阶段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处于关注情境阶段的教师关心的是如何教好每一堂课，以及班级大小、时间压力和备课材料是否充分等与教学情境有关的问题。</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176097161"/>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教师的职业成长心理</a:t>
            </a:r>
          </a:p>
        </p:txBody>
      </p:sp>
      <p:sp>
        <p:nvSpPr>
          <p:cNvPr id="100" name="文本框 99"/>
          <p:cNvSpPr txBox="1"/>
          <p:nvPr/>
        </p:nvSpPr>
        <p:spPr>
          <a:xfrm>
            <a:off x="970915" y="1187070"/>
            <a:ext cx="10483850" cy="3104761"/>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一、教师成长的阶段和途径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（一）教师成长的阶段和途径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）关注学生阶段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当教师顺利地适应了前两个阶段后，成长的下一个目标便是关注学生。教师将考虑学生的个别差异，认识到不同发展水平的学生有不同的需要，根据学生的差异采取适当的教学，促进学生发展。能否自觉关注学生是衡量一个教师是否成熟的重要标志之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A45283C9-F572-4B29-997E-C2800F3B08DB}"/>
              </a:ext>
            </a:extLst>
          </p:cNvPr>
          <p:cNvPicPr>
            <a:picLocks noChangeAspect="1"/>
          </p:cNvPicPr>
          <p:nvPr/>
        </p:nvPicPr>
        <p:blipFill>
          <a:blip r:embed="rId3"/>
          <a:stretch>
            <a:fillRect/>
          </a:stretch>
        </p:blipFill>
        <p:spPr>
          <a:xfrm>
            <a:off x="2568539" y="4436775"/>
            <a:ext cx="7150813" cy="2114659"/>
          </a:xfrm>
          <a:prstGeom prst="rect">
            <a:avLst/>
          </a:prstGeom>
        </p:spPr>
      </p:pic>
    </p:spTree>
    <p:extLst>
      <p:ext uri="{BB962C8B-B14F-4D97-AF65-F5344CB8AC3E}">
        <p14:creationId xmlns:p14="http://schemas.microsoft.com/office/powerpoint/2010/main" val="164920549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教师的职业成长心理</a:t>
            </a:r>
          </a:p>
        </p:txBody>
      </p:sp>
      <p:sp>
        <p:nvSpPr>
          <p:cNvPr id="100" name="文本框 99"/>
          <p:cNvSpPr txBox="1"/>
          <p:nvPr/>
        </p:nvSpPr>
        <p:spPr>
          <a:xfrm>
            <a:off x="970915" y="118707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一、教师成长的阶段和途径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（二）教师专业成长的阶段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促进教师成长的方法有以下几种方法：</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）观摩和分析优秀教师的教学活动</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课堂教学观摩可分为组织化观摩和非组织化观摩。组织化观摩是有计划、有目的地观摩，非组织化观摩则没有这些特征。一般来说，为培养和提高新教师与教学经验欠缺的年轻教师，宜进行组织化观摩，可以是现场观摩，如组织听课；也可以观看优秀教师的教学录像。非组织化观摩要求观摩者有相当完备的知识和洞察力，否则难以达到观摩学习的目的。</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71898164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教师的职业成长心理</a:t>
            </a:r>
          </a:p>
        </p:txBody>
      </p:sp>
      <p:sp>
        <p:nvSpPr>
          <p:cNvPr id="100" name="文本框 99"/>
          <p:cNvSpPr txBox="1"/>
          <p:nvPr/>
        </p:nvSpPr>
        <p:spPr>
          <a:xfrm>
            <a:off x="970915" y="1187070"/>
            <a:ext cx="10483850" cy="504375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一、教师成长的阶段和途径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（二）教师专业成长的阶段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）开展微格教学</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微格教学又称微型教学，是一种运用现代教育技术来培养师范生教学技能训练和提高在职教师专业水平的方法。它是指以少数的学生为对象，在较短的时间内（</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分钟）尝试做小型的课堂教学，把这种教学过程摄制成影像，课后再进行分析。</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）进行专门训练</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的成长与发展也可以通过专门的教学能力训练来实现，如训练新教师掌握教学过程中有效的教学策略等。研究表明，专家型教师所具有的教学技能和教学策略是可以教给新教师的，新教师在掌握这些知识后，会在一定程度上促进其教学。</a:t>
            </a:r>
          </a:p>
        </p:txBody>
      </p:sp>
    </p:spTree>
    <p:extLst>
      <p:ext uri="{BB962C8B-B14F-4D97-AF65-F5344CB8AC3E}">
        <p14:creationId xmlns:p14="http://schemas.microsoft.com/office/powerpoint/2010/main" val="154997676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教师的职业成长心理</a:t>
            </a:r>
          </a:p>
        </p:txBody>
      </p:sp>
      <p:sp>
        <p:nvSpPr>
          <p:cNvPr id="100" name="文本框 99"/>
          <p:cNvSpPr txBox="1"/>
          <p:nvPr/>
        </p:nvSpPr>
        <p:spPr>
          <a:xfrm>
            <a:off x="970915" y="1187070"/>
            <a:ext cx="10483850" cy="358950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一、教师成长的阶段和途径</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（二）教师专业成长的阶段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）进行教学反思</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教学反思是指教师以自己的教学活动为意识对象，对自己的教育理念、教学行为、决策以及由此所产生的结果进行认真地自我审视、评价、反馈、控制调节、分析的过程。</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布鲁巴奇（</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J. W. </a:t>
            </a:r>
            <a:r>
              <a:rPr lang="en-US" altLang="zh-CN" sz="2100" dirty="0" err="1">
                <a:solidFill>
                  <a:schemeClr val="tx1">
                    <a:lumMod val="75000"/>
                    <a:lumOff val="25000"/>
                  </a:schemeClr>
                </a:solidFill>
                <a:latin typeface="Arial" panose="020B0604020202020204" pitchFamily="34" charset="0"/>
                <a:ea typeface="微软雅黑" panose="020B0503020204020204" pitchFamily="34" charset="-122"/>
              </a:rPr>
              <a:t>Blubacher</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）等人认为教学反思的方法主要有：① 反思日记。② 详细描述。③ 交流讨论。④ 行动研究。</a:t>
            </a:r>
          </a:p>
        </p:txBody>
      </p:sp>
    </p:spTree>
    <p:extLst>
      <p:ext uri="{BB962C8B-B14F-4D97-AF65-F5344CB8AC3E}">
        <p14:creationId xmlns:p14="http://schemas.microsoft.com/office/powerpoint/2010/main" val="231596619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专栏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15-2</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 name="图片 2">
            <a:extLst>
              <a:ext uri="{FF2B5EF4-FFF2-40B4-BE49-F238E27FC236}">
                <a16:creationId xmlns:a16="http://schemas.microsoft.com/office/drawing/2014/main" id="{54582D8F-13CF-4A36-9A46-724C6C69906B}"/>
              </a:ext>
            </a:extLst>
          </p:cNvPr>
          <p:cNvPicPr>
            <a:picLocks noChangeAspect="1"/>
          </p:cNvPicPr>
          <p:nvPr/>
        </p:nvPicPr>
        <p:blipFill>
          <a:blip r:embed="rId3"/>
          <a:stretch>
            <a:fillRect/>
          </a:stretch>
        </p:blipFill>
        <p:spPr>
          <a:xfrm>
            <a:off x="2047874" y="1060450"/>
            <a:ext cx="7926705" cy="1395074"/>
          </a:xfrm>
          <a:prstGeom prst="rect">
            <a:avLst/>
          </a:prstGeom>
        </p:spPr>
      </p:pic>
      <p:pic>
        <p:nvPicPr>
          <p:cNvPr id="6" name="图片 5">
            <a:extLst>
              <a:ext uri="{FF2B5EF4-FFF2-40B4-BE49-F238E27FC236}">
                <a16:creationId xmlns:a16="http://schemas.microsoft.com/office/drawing/2014/main" id="{DC9960B5-E213-4790-A91E-B97D34DF0BE3}"/>
              </a:ext>
            </a:extLst>
          </p:cNvPr>
          <p:cNvPicPr>
            <a:picLocks noChangeAspect="1"/>
          </p:cNvPicPr>
          <p:nvPr/>
        </p:nvPicPr>
        <p:blipFill>
          <a:blip r:embed="rId4"/>
          <a:stretch>
            <a:fillRect/>
          </a:stretch>
        </p:blipFill>
        <p:spPr>
          <a:xfrm>
            <a:off x="2047873" y="2262296"/>
            <a:ext cx="7926705" cy="419746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教师的职业成长心理</a:t>
            </a:r>
          </a:p>
        </p:txBody>
      </p:sp>
      <p:sp>
        <p:nvSpPr>
          <p:cNvPr id="100" name="文本框 99"/>
          <p:cNvSpPr txBox="1"/>
          <p:nvPr/>
        </p:nvSpPr>
        <p:spPr>
          <a:xfrm>
            <a:off x="970915" y="1187070"/>
            <a:ext cx="10483850" cy="504375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二、专家型教师和新手型教师的区别</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（一）课前计划的差异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专家型老师：</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对教师课时计划的分析表明，与新教师相比，专家型教师的课时计划简洁、灵活，以学生为中心，并具有预见性。在课时计划的内容方面。专家型教师的课时计划只是突出了课程的主要步骤和教学内容，并未涉及一些细节。处理教学的细节方面。专家型教师认为，教学的细节方面是由课堂教学活动中学生的行为决定。制定课程计划方面。专家型教师能根据学生的先前知识来安排教学进度，他们认为实施计划是要靠自己去发挥的。备课方面。专家型教师有一定的预见性，他们会在头脑中形成包括教学目标在内的课堂教学表象和心理表征，并且能预测执行计划时的情况。</a:t>
            </a:r>
          </a:p>
        </p:txBody>
      </p:sp>
    </p:spTree>
    <p:extLst>
      <p:ext uri="{BB962C8B-B14F-4D97-AF65-F5344CB8AC3E}">
        <p14:creationId xmlns:p14="http://schemas.microsoft.com/office/powerpoint/2010/main" val="390856559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教师的职业成长心理</a:t>
            </a:r>
          </a:p>
        </p:txBody>
      </p:sp>
      <p:sp>
        <p:nvSpPr>
          <p:cNvPr id="100" name="文本框 99"/>
          <p:cNvSpPr txBox="1"/>
          <p:nvPr/>
        </p:nvSpPr>
        <p:spPr>
          <a:xfrm>
            <a:off x="970915" y="1187070"/>
            <a:ext cx="10483850" cy="601100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二、专家型教师和新手型教师的区别</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（一）课前计划的差异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新手型老师：</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新教师的课时计划往往依赖于课程的目标，仅限于课堂中的一些活动或一些已知的课程知识，而不能够把课堂教学计划与课堂情境中的学生行为联系起来。新教师要在临上课之前针对课时安排做一下演练。在两个平行班教同样的课时，新教师往往利用课间来修改课时计划。新教师在制定计划时往往会按照课时计划去做，并想办法去完成它，却不会随着课堂情境的变化来修正他们的计划。新教师在备课方面认为自己不能预测计划执行时的情况，因为他们往往更多地想到自己要做什么，而不知道学生将要做些什么。</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40106144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教师的职业成长心理</a:t>
            </a:r>
          </a:p>
        </p:txBody>
      </p:sp>
      <p:sp>
        <p:nvSpPr>
          <p:cNvPr id="100" name="文本框 99"/>
          <p:cNvSpPr txBox="1"/>
          <p:nvPr/>
        </p:nvSpPr>
        <p:spPr>
          <a:xfrm>
            <a:off x="970915" y="1187070"/>
            <a:ext cx="10483850" cy="552625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二、专家型教师和新手型教师的区别</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（二）课堂教学过程的差异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在课堂规则的制定与执行上，专家型教师制定的课堂规则明确，并能坚持执行，而新手型教师的课堂规则较为含糊，难以坚持执行。</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在维持学生注意方面。专家型教师有一套完善的维持学生注意的方法，新手型教师则相对缺乏。</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在教材内容的呈现方面。专家型教师注重回顾先前的知识，并能根据教学内容选择适当的教学方法，新手型教师则不能。</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5923024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教师的职业成长心理</a:t>
            </a:r>
          </a:p>
        </p:txBody>
      </p:sp>
      <p:sp>
        <p:nvSpPr>
          <p:cNvPr id="100" name="文本框 99"/>
          <p:cNvSpPr txBox="1"/>
          <p:nvPr/>
        </p:nvSpPr>
        <p:spPr>
          <a:xfrm>
            <a:off x="970915" y="118707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二、专家型教师和新手型教师的区别</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（二）课堂教学过程的差异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在课堂练习方面。专家型教师将练习看作检查学生学习的手段，新手教师仅仅把它当作必经的步骤。</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家庭作业的检查方面。专家型教师具有一套检查学生家庭作业的规范化、自动化的常规程序，而新教师往往缺乏相应的规范。</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教学策略的运用方面。专家型教师具有丰富的教学策略，并能灵活运用；新手型教师则缺乏或不会运用教学策略。</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76670665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教师的角色心理</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是一份崇高的社会职业，肩负着培养人才的重任，由于教师职业的特殊职能，教师形成了带有普遍性的心理特点。在传统教学中，教师的角色是比较单一的，它在教学中处于中心地位，直接以文化权威的身份出现，在知识、技能和道德等方面具有不可动摇的权威性，教师的基本职责主要限于阐明事理，监督学生，师生之间是直接地传递和接受的关系。然而，在当代，随着科技的飞速发展和社会的急剧变革，特别是以计算机为核心的信息技术在教育中的应用，从教育目标到教育内容、教育方法都在发生巨大的变化，教师的角色也相应地发生了重大的变化。</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教师的职业成长心理</a:t>
            </a:r>
          </a:p>
        </p:txBody>
      </p:sp>
      <p:sp>
        <p:nvSpPr>
          <p:cNvPr id="100" name="文本框 99"/>
          <p:cNvSpPr txBox="1"/>
          <p:nvPr/>
        </p:nvSpPr>
        <p:spPr>
          <a:xfrm>
            <a:off x="970915" y="1187070"/>
            <a:ext cx="10483850" cy="3587264"/>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二、专家型教师和新手型教师的区别</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（三）课后评价差异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在课后评价时，专家型教师和新手型教师关注的焦点不同。新手型教师的课后评价要比专家型教师更多地关注课堂中发生的细节，而专家型教师则更多地谈论学生对新教材的理解情况和课堂中值得注意的活动。</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10251357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第三节  教师的职业成长心理</a:t>
            </a:r>
          </a:p>
        </p:txBody>
      </p:sp>
      <p:sp>
        <p:nvSpPr>
          <p:cNvPr id="100" name="文本框 99"/>
          <p:cNvSpPr txBox="1"/>
          <p:nvPr/>
        </p:nvSpPr>
        <p:spPr>
          <a:xfrm>
            <a:off x="970915" y="1187070"/>
            <a:ext cx="10483850" cy="455676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二、专家型教师和新手型教师的区别</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（四）其他差异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在师生关系方面。专家型教师能热情、平等地对待学生，师生关系更融洽，具有强烈的成就体验。</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在人格魅力方面。专家型教师具有注重实际和自信心强的人格特点，能更好地控制和调节情绪，理智地处理面临的教育教学问题，并在课后进行评估和反思。</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在职业道德方面。专家型教师对职业的情感投入程度高，职业义务感和责任感强。</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84518877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教师的职业心理健康</a:t>
            </a:r>
          </a:p>
        </p:txBody>
      </p:sp>
      <p:sp>
        <p:nvSpPr>
          <p:cNvPr id="100" name="文本框 99"/>
          <p:cNvSpPr txBox="1"/>
          <p:nvPr/>
        </p:nvSpPr>
        <p:spPr>
          <a:xfrm>
            <a:off x="970915" y="1187070"/>
            <a:ext cx="10483850" cy="4556760"/>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一、教师心理健康的现状与标准</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随着时代的进步和素质教育的推进，我国中小学教师面临着越来越多的挑战和冲突，以致产生沉重的心理压力，衍生出不少心理行为问题。教师心理健康，作为教师心理素质的重要反映和评价指标，已成为教师心理研究的一个重点。</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研究发现，教师心理不健康的表现主要有以下几种：① 生理</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心理症状。主要表现为抑郁、焦虑等主观心理体验，通常还伴有各种身体上的症状。② 人际关系问题。教师的这些身心症状会渗透到人际关系网络中，影响到与家人、朋友、学生的关系。③ 职业行为问题。即教师的心理问题在教育教学活动中的表现。</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9366101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教师的职业心理健康</a:t>
            </a:r>
          </a:p>
        </p:txBody>
      </p:sp>
      <p:sp>
        <p:nvSpPr>
          <p:cNvPr id="100" name="文本框 99"/>
          <p:cNvSpPr txBox="1"/>
          <p:nvPr/>
        </p:nvSpPr>
        <p:spPr>
          <a:xfrm>
            <a:off x="970915" y="1187070"/>
            <a:ext cx="10483850" cy="4074257"/>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二、常见的教师职业心理问题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（一）职业压力及应对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）教师职业压力及分类</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教师的职业压力主要是由工作引起的，是教师对来自教学情境的刺激产生的情绪反应。伍尔若和梅将教师职业压力按性质的不同分为五类：① 中心压力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较小的压力及日常的麻烦；② 外围的压力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教师经历的重大生活事件或压力情节；③ 预期性压力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教师预先考虑到的令人不愉快的事件；④ 情境压力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教师现在的心境；⑤ 回顾压力</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教师对自己过去的压力事件及相关经历进行的评价。</a:t>
            </a:r>
          </a:p>
        </p:txBody>
      </p:sp>
    </p:spTree>
    <p:extLst>
      <p:ext uri="{BB962C8B-B14F-4D97-AF65-F5344CB8AC3E}">
        <p14:creationId xmlns:p14="http://schemas.microsoft.com/office/powerpoint/2010/main" val="201233781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教师的职业心理健康</a:t>
            </a:r>
          </a:p>
        </p:txBody>
      </p:sp>
      <p:sp>
        <p:nvSpPr>
          <p:cNvPr id="100" name="文本框 99"/>
          <p:cNvSpPr txBox="1"/>
          <p:nvPr/>
        </p:nvSpPr>
        <p:spPr>
          <a:xfrm>
            <a:off x="970915" y="1187070"/>
            <a:ext cx="10483850" cy="455900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二、常见的教师职业心理问题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（一）职业压力及应对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）教师职业压力的应对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应对是指教师面对职业压力时所采用的认知和行为方式的改变以及情绪的调整。应对的策略包括以下两大类：</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●直接行动法：包括积极地处理压力源的所有策略：找出并监视职业压力的来源，减少过多过重的职业压力。</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心理缓解法：即努力减轻由职业压力引起的消极情绪体验。包括积极认知，理智、客观、积极地看待压力对自身的影响，形成面对压力的良好心态。</a:t>
            </a:r>
          </a:p>
        </p:txBody>
      </p:sp>
    </p:spTree>
    <p:extLst>
      <p:ext uri="{BB962C8B-B14F-4D97-AF65-F5344CB8AC3E}">
        <p14:creationId xmlns:p14="http://schemas.microsoft.com/office/powerpoint/2010/main" val="415988614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教师的职业心理健康</a:t>
            </a:r>
          </a:p>
        </p:txBody>
      </p:sp>
      <p:sp>
        <p:nvSpPr>
          <p:cNvPr id="100" name="文本框 99"/>
          <p:cNvSpPr txBox="1"/>
          <p:nvPr/>
        </p:nvSpPr>
        <p:spPr>
          <a:xfrm>
            <a:off x="970915" y="1187070"/>
            <a:ext cx="10483850" cy="455900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二、常见的教师职业心理问题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（二）职业倦怠及干预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）职业倦怠特点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长期的职业压力会导致教师的职业倦怠。职业倦怠是个体在长期的职业压力</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下，缺乏应对资源和应对能力而产生的身心耗竭状态。教师的职业倦怠是在长期工</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作压力和自身心理素质的互动下形成的，并带来生理情绪、认知和行为等方面的问</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题，导致教师出现严重的身心疾病。</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马斯勒（</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Maslach</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）等人认为职业倦怠主要有三种行为反应：① 情绪耗竭。② 去人性化。③ 个人成就感低。</a:t>
            </a:r>
          </a:p>
        </p:txBody>
      </p:sp>
    </p:spTree>
    <p:extLst>
      <p:ext uri="{BB962C8B-B14F-4D97-AF65-F5344CB8AC3E}">
        <p14:creationId xmlns:p14="http://schemas.microsoft.com/office/powerpoint/2010/main" val="136588896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专栏</a:t>
            </a:r>
            <a:r>
              <a:rPr lang="en-US" altLang="zh-CN"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15-3</a:t>
            </a:r>
            <a:endPar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 name="图片 4">
            <a:extLst>
              <a:ext uri="{FF2B5EF4-FFF2-40B4-BE49-F238E27FC236}">
                <a16:creationId xmlns:a16="http://schemas.microsoft.com/office/drawing/2014/main" id="{2631D079-32A2-4EDC-BAF0-1B0B8F205D63}"/>
              </a:ext>
            </a:extLst>
          </p:cNvPr>
          <p:cNvPicPr>
            <a:picLocks noChangeAspect="1"/>
          </p:cNvPicPr>
          <p:nvPr/>
        </p:nvPicPr>
        <p:blipFill>
          <a:blip r:embed="rId3"/>
          <a:stretch>
            <a:fillRect/>
          </a:stretch>
        </p:blipFill>
        <p:spPr>
          <a:xfrm>
            <a:off x="2178120" y="1191680"/>
            <a:ext cx="7746715" cy="3379843"/>
          </a:xfrm>
          <a:prstGeom prst="rect">
            <a:avLst/>
          </a:prstGeom>
        </p:spPr>
      </p:pic>
      <p:pic>
        <p:nvPicPr>
          <p:cNvPr id="6" name="图片 5">
            <a:extLst>
              <a:ext uri="{FF2B5EF4-FFF2-40B4-BE49-F238E27FC236}">
                <a16:creationId xmlns:a16="http://schemas.microsoft.com/office/drawing/2014/main" id="{288277D7-A996-4CED-892A-3E8EF13F9E91}"/>
              </a:ext>
            </a:extLst>
          </p:cNvPr>
          <p:cNvPicPr>
            <a:picLocks noChangeAspect="1"/>
          </p:cNvPicPr>
          <p:nvPr/>
        </p:nvPicPr>
        <p:blipFill>
          <a:blip r:embed="rId4"/>
          <a:stretch>
            <a:fillRect/>
          </a:stretch>
        </p:blipFill>
        <p:spPr>
          <a:xfrm>
            <a:off x="2178120" y="4571523"/>
            <a:ext cx="7746714" cy="168892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教师的职业心理健康</a:t>
            </a:r>
          </a:p>
        </p:txBody>
      </p:sp>
      <p:sp>
        <p:nvSpPr>
          <p:cNvPr id="100" name="文本框 99"/>
          <p:cNvSpPr txBox="1"/>
          <p:nvPr/>
        </p:nvSpPr>
        <p:spPr>
          <a:xfrm>
            <a:off x="970915" y="1187070"/>
            <a:ext cx="10483850" cy="358950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二、常见的教师职业心理问题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（二）职业倦怠及干预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）职业倦怠的干预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●个体的自我干预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个体干预的目的是通过改变个体自身的某些特点来增强其适应工作环境的能力。个体干预的主要方法有：放松训练、人际压力管理、时间管理、社交训练压力管理和态度改变等。</a:t>
            </a:r>
          </a:p>
        </p:txBody>
      </p:sp>
    </p:spTree>
    <p:extLst>
      <p:ext uri="{BB962C8B-B14F-4D97-AF65-F5344CB8AC3E}">
        <p14:creationId xmlns:p14="http://schemas.microsoft.com/office/powerpoint/2010/main" val="4161962318"/>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教师的职业心理健康</a:t>
            </a:r>
          </a:p>
        </p:txBody>
      </p:sp>
      <p:sp>
        <p:nvSpPr>
          <p:cNvPr id="100" name="文本框 99"/>
          <p:cNvSpPr txBox="1"/>
          <p:nvPr/>
        </p:nvSpPr>
        <p:spPr>
          <a:xfrm>
            <a:off x="970915" y="1187070"/>
            <a:ext cx="10483850" cy="4559005"/>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二、常见的教师职业心理问题</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（二）职业倦怠及干预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）职业倦怠的干预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●组织有效的干预</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组织干预的思路是通过削减过度的工作时间来降低工作负荷，明确工作任务、积极沟通与反馈、建立有效的社会支持系统来防止和缓解职业倦怠。</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●构建社会支持网络</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学校应提倡过程性和发展性评价，为教师建立有效的社会认同支持系统，正确地对待教师的教育教学成果。</a:t>
            </a:r>
          </a:p>
        </p:txBody>
      </p:sp>
    </p:spTree>
    <p:extLst>
      <p:ext uri="{BB962C8B-B14F-4D97-AF65-F5344CB8AC3E}">
        <p14:creationId xmlns:p14="http://schemas.microsoft.com/office/powerpoint/2010/main" val="263570100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教师的职业心理健康</a:t>
            </a:r>
          </a:p>
        </p:txBody>
      </p:sp>
      <p:sp>
        <p:nvSpPr>
          <p:cNvPr id="100" name="文本框 99"/>
          <p:cNvSpPr txBox="1"/>
          <p:nvPr/>
        </p:nvSpPr>
        <p:spPr>
          <a:xfrm>
            <a:off x="970915" y="118707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三、教师心理健康的自我维护</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（一）教师应树立科学理性的自我概念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一个有着理性自我概念的个体会尊重自己的职业选择，享受教师职业所带来的乐趣，理智地面对工作中的困难与挫折，为自己的心理保持健康发展提供坚实的认知基础。</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 教师要保持一种开放的心态，勤于学习</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现代社会飞速发展，新知识新技术层出不穷，具有开放心态的教师乐意学习新的知</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识，紧跟时代要求和社会发展需要，开拓自己的视野。具有开放心态的教师能站在更高的角度看待问题，以更平和的心态对待生活和工作中的不尽如人意之处，更少地体验到焦虑和挫折，这些对维护其心理健康也有重要意义。</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7363389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教师的角色心理</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（一）教师角色的概念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教师角色（</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teacher role</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由教师的社会地位决定的，并为社会所期望的行为模式。也即教师角色代表教师个体在社会团体中的地位和身份，同时包含着许多社会期望教师个体的行为模式，包括社会对教师个人行为的期望和教师对自己应有行为的认识两方面。</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（二）现代教师角色观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社会对每种社会角色所规定的行为规范和要求，称为角色期待。现代教师角色观主要是：</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925226176"/>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第四节  教师的职业心理健康</a:t>
            </a:r>
          </a:p>
        </p:txBody>
      </p:sp>
      <p:sp>
        <p:nvSpPr>
          <p:cNvPr id="100" name="文本框 99"/>
          <p:cNvSpPr txBox="1"/>
          <p:nvPr/>
        </p:nvSpPr>
        <p:spPr>
          <a:xfrm>
            <a:off x="970915" y="1187070"/>
            <a:ext cx="10483850" cy="3102516"/>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三、教师心理健康的自我维护</a:t>
            </a:r>
            <a:endParaRPr lang="en-US" altLang="zh-CN"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（三）教师要掌握一些压力应对的策略和方法</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教师要掌握一些压力应对的策略和方法，进行积极的自我调适，避免消极情绪的影</a:t>
            </a:r>
          </a:p>
          <a:p>
            <a:pPr>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响。综合国内外的研究，较为常用的提高教师压力应对能力的方法有放松训练、时间管理技巧、认知重建策略等。</a:t>
            </a:r>
          </a:p>
          <a:p>
            <a:pPr>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664036547"/>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椭圆 37"/>
          <p:cNvSpPr/>
          <p:nvPr/>
        </p:nvSpPr>
        <p:spPr>
          <a:xfrm>
            <a:off x="7789650" y="2441431"/>
            <a:ext cx="3319362" cy="3319362"/>
          </a:xfrm>
          <a:prstGeom prst="ellipse">
            <a:avLst/>
          </a:prstGeom>
          <a:solidFill>
            <a:srgbClr val="A5D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椭圆 39"/>
          <p:cNvSpPr/>
          <p:nvPr/>
        </p:nvSpPr>
        <p:spPr>
          <a:xfrm>
            <a:off x="10292607" y="5280696"/>
            <a:ext cx="780524" cy="780524"/>
          </a:xfrm>
          <a:prstGeom prst="ellipse">
            <a:avLst/>
          </a:prstGeom>
          <a:solidFill>
            <a:srgbClr val="A5D3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椭圆 27"/>
          <p:cNvSpPr/>
          <p:nvPr/>
        </p:nvSpPr>
        <p:spPr>
          <a:xfrm>
            <a:off x="8305366" y="2092422"/>
            <a:ext cx="349298" cy="349298"/>
          </a:xfrm>
          <a:prstGeom prst="ellipse">
            <a:avLst/>
          </a:prstGeom>
          <a:solidFill>
            <a:srgbClr val="26B8D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本章小结</a:t>
            </a:r>
          </a:p>
        </p:txBody>
      </p:sp>
      <p:sp>
        <p:nvSpPr>
          <p:cNvPr id="100" name="文本框 99"/>
          <p:cNvSpPr txBox="1"/>
          <p:nvPr/>
        </p:nvSpPr>
        <p:spPr>
          <a:xfrm>
            <a:off x="970915" y="1210310"/>
            <a:ext cx="6481864" cy="4882170"/>
          </a:xfrm>
          <a:prstGeom prst="rect">
            <a:avLst/>
          </a:prstGeom>
          <a:noFill/>
          <a:ln w="9525">
            <a:noFill/>
          </a:ln>
        </p:spPr>
        <p:txBody>
          <a:bodyPr wrap="square">
            <a:spAutoFit/>
          </a:bodyPr>
          <a:lstStyle/>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为了更好地履行教书育人的职责，教师应具备正确的教师角色观和良好的教师职业心理，具备与之相关的知识结构和能力结构以及行为特征。提高教师的威信，教师的威信是一种强有力的教育手段，会产生无形的教育力量。教师的成长过程是一个由新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熟手</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专家型教师发展的过程，分析专家型教师和新手教师的特点，按照教师成长的发展阶段不断完善自己，加快教师的专业成长。关注教师的职业心理健康，缓解教师的职业压力和职业倦怠，每一位教师应该加强对自己心理健康的自我维护。</a:t>
            </a:r>
          </a:p>
        </p:txBody>
      </p:sp>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60000"/>
          </a:blip>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讨论与应用</a:t>
            </a:r>
          </a:p>
        </p:txBody>
      </p:sp>
      <p:sp>
        <p:nvSpPr>
          <p:cNvPr id="100" name="文本框 99"/>
          <p:cNvSpPr txBox="1"/>
          <p:nvPr/>
        </p:nvSpPr>
        <p:spPr>
          <a:xfrm>
            <a:off x="970915" y="1210310"/>
            <a:ext cx="10619105" cy="4395178"/>
          </a:xfrm>
          <a:prstGeom prst="rect">
            <a:avLst/>
          </a:prstGeom>
          <a:noFill/>
          <a:ln w="9525">
            <a:noFill/>
          </a:ln>
        </p:spPr>
        <p:txBody>
          <a:bodyPr wrap="square">
            <a:spAutoFit/>
          </a:bodyPr>
          <a:lstStyle/>
          <a:p>
            <a:pPr indent="539750">
              <a:lnSpc>
                <a:spcPct val="150000"/>
              </a:lnSpc>
            </a:pPr>
            <a:r>
              <a:rPr lang="en-US" altLang="zh-CN" sz="2100" dirty="0">
                <a:solidFill>
                  <a:schemeClr val="tx2"/>
                </a:solidFill>
                <a:latin typeface="Arial" panose="020B0604020202020204" pitchFamily="34" charset="0"/>
                <a:ea typeface="微软雅黑" panose="020B0503020204020204" pitchFamily="34" charset="-122"/>
              </a:rPr>
              <a:t>1. </a:t>
            </a:r>
            <a:r>
              <a:rPr lang="zh-CN" altLang="en-US" sz="2100" dirty="0">
                <a:solidFill>
                  <a:schemeClr val="tx2"/>
                </a:solidFill>
                <a:latin typeface="Arial" panose="020B0604020202020204" pitchFamily="34" charset="0"/>
                <a:ea typeface="微软雅黑" panose="020B0503020204020204" pitchFamily="34" charset="-122"/>
              </a:rPr>
              <a:t>下面是三位学校教师对心理健康的理解，结合心理健康的相关概念，分析其正确性与否并说明理由。</a:t>
            </a: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教师甲：所谓心理健康，就是说快乐不快乐，你快乐就是健康的，不快乐就是不健康的，大家都快乐，大家都是健康的，大家都不快乐，大家都是不健康的。</a:t>
            </a: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教师乙：我觉得心理健康就好像学习成绩，某个学生这个学期考得好，下学期不一定也考得好，它和人的生活状况有关，生活状况发生了变化，心理健康也会发生变化。</a:t>
            </a: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教师丙：我觉得心理健康就是一种内心的体验，只要你觉得自己行，不管你如何失败，不管别人如何讨厌你，排斥你，只要你坚持自己的观点，你始终是一个心理健康的人。</a:t>
            </a:r>
          </a:p>
          <a:p>
            <a:pPr indent="539750">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87472654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60000"/>
          </a:blip>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讨论与应用</a:t>
            </a:r>
          </a:p>
        </p:txBody>
      </p:sp>
      <p:sp>
        <p:nvSpPr>
          <p:cNvPr id="100" name="文本框 99"/>
          <p:cNvSpPr txBox="1"/>
          <p:nvPr/>
        </p:nvSpPr>
        <p:spPr>
          <a:xfrm>
            <a:off x="970915" y="1210310"/>
            <a:ext cx="10619105" cy="4395178"/>
          </a:xfrm>
          <a:prstGeom prst="rect">
            <a:avLst/>
          </a:prstGeom>
          <a:noFill/>
          <a:ln w="9525">
            <a:noFill/>
          </a:ln>
        </p:spPr>
        <p:txBody>
          <a:bodyPr wrap="square">
            <a:spAutoFit/>
          </a:bodyPr>
          <a:lstStyle/>
          <a:p>
            <a:pPr indent="539750">
              <a:lnSpc>
                <a:spcPct val="150000"/>
              </a:lnSpc>
            </a:pPr>
            <a:r>
              <a:rPr lang="en-US" altLang="zh-CN" sz="2100" dirty="0">
                <a:solidFill>
                  <a:schemeClr val="tx2"/>
                </a:solidFill>
                <a:latin typeface="Arial" panose="020B0604020202020204" pitchFamily="34" charset="0"/>
                <a:ea typeface="微软雅黑" panose="020B0503020204020204" pitchFamily="34" charset="-122"/>
              </a:rPr>
              <a:t>2. </a:t>
            </a:r>
            <a:r>
              <a:rPr lang="zh-CN" altLang="en-US" sz="2100" dirty="0">
                <a:solidFill>
                  <a:schemeClr val="tx2"/>
                </a:solidFill>
                <a:latin typeface="Arial" panose="020B0604020202020204" pitchFamily="34" charset="0"/>
                <a:ea typeface="微软雅黑" panose="020B0503020204020204" pitchFamily="34" charset="-122"/>
              </a:rPr>
              <a:t>运用心理学知识评价这位老师的教学行为，并谈谈这个案例对教师教学行为的启发。</a:t>
            </a: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在一次讨论课上，老师问学生：“雪融化后变成什么？”</a:t>
            </a: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张红抢先回答：“雪融化后变成水。”</a:t>
            </a: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黄阳想了想说：“雪融化后变成泥土。”</a:t>
            </a: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柳丽慢条斯理地回答：“雪融化后变成春天。”</a:t>
            </a: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老师评价道：“张红反应敏捷，回答准确，可以得满分，黄阳和柳丽，真不知道你们是怎么想的，要是给分，只能得零分。</a:t>
            </a:r>
          </a:p>
          <a:p>
            <a:pPr indent="539750">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90212389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60000"/>
          </a:blip>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讨论与应用</a:t>
            </a:r>
          </a:p>
        </p:txBody>
      </p:sp>
      <p:sp>
        <p:nvSpPr>
          <p:cNvPr id="100" name="文本框 99"/>
          <p:cNvSpPr txBox="1"/>
          <p:nvPr/>
        </p:nvSpPr>
        <p:spPr>
          <a:xfrm>
            <a:off x="970915" y="1210310"/>
            <a:ext cx="10619105" cy="4882170"/>
          </a:xfrm>
          <a:prstGeom prst="rect">
            <a:avLst/>
          </a:prstGeom>
          <a:noFill/>
          <a:ln w="9525">
            <a:noFill/>
          </a:ln>
        </p:spPr>
        <p:txBody>
          <a:bodyPr wrap="square">
            <a:spAutoFit/>
          </a:bodyPr>
          <a:lstStyle/>
          <a:p>
            <a:pPr indent="539750">
              <a:lnSpc>
                <a:spcPct val="150000"/>
              </a:lnSpc>
            </a:pPr>
            <a:r>
              <a:rPr lang="en-US" altLang="zh-CN" sz="2100" dirty="0">
                <a:solidFill>
                  <a:schemeClr val="tx2"/>
                </a:solidFill>
                <a:latin typeface="Arial" panose="020B0604020202020204" pitchFamily="34" charset="0"/>
                <a:ea typeface="微软雅黑" panose="020B0503020204020204" pitchFamily="34" charset="-122"/>
              </a:rPr>
              <a:t>3. </a:t>
            </a:r>
            <a:r>
              <a:rPr lang="zh-CN" altLang="en-US" sz="2100" dirty="0">
                <a:solidFill>
                  <a:schemeClr val="tx2"/>
                </a:solidFill>
                <a:latin typeface="Arial" panose="020B0604020202020204" pitchFamily="34" charset="0"/>
                <a:ea typeface="微软雅黑" panose="020B0503020204020204" pitchFamily="34" charset="-122"/>
              </a:rPr>
              <a:t>请阅读李吉林老师的成长经历片断，分析教师应具备怎样的职业知识结构和能力结构。</a:t>
            </a:r>
          </a:p>
          <a:p>
            <a:pPr indent="539750">
              <a:lnSpc>
                <a:spcPct val="150000"/>
              </a:lnSpc>
            </a:pP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年前，我是一名师范生，走出师范的校门，便走进了小学，这一进去就是</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年来，我感受最深刻的就是：要不断塑造自我，努力提高自身素质。</a:t>
            </a: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在自我塑造中，最重要的是心灵的塑造，这是对高尚精神境界的追求，我爱学生，学生也爱我。我热爱和学生、青年教师在一起的生机勃勃的生活</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虽然青春早已逝去，但是，我觉得我的心永远是年轻的。</a:t>
            </a: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这样的精神世界驱动着我，鞭策着我，不敢怠惰，不肯荒废，于是，我会为寻找孩子观察的野花，在郊外的河岸、田埂专心致志地认别、挑选；我会为了孩子第一次感知教材获得鲜明的印象，在家人熟睡的时候，一个人在厨房里练习“范读课文”；</a:t>
            </a:r>
          </a:p>
        </p:txBody>
      </p:sp>
    </p:spTree>
    <p:extLst>
      <p:ext uri="{BB962C8B-B14F-4D97-AF65-F5344CB8AC3E}">
        <p14:creationId xmlns:p14="http://schemas.microsoft.com/office/powerpoint/2010/main" val="2206045202"/>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60000"/>
          </a:blip>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讨论与应用</a:t>
            </a:r>
          </a:p>
        </p:txBody>
      </p:sp>
      <p:sp>
        <p:nvSpPr>
          <p:cNvPr id="100" name="文本框 99"/>
          <p:cNvSpPr txBox="1"/>
          <p:nvPr/>
        </p:nvSpPr>
        <p:spPr>
          <a:xfrm>
            <a:off x="970915" y="1210310"/>
            <a:ext cx="10619105" cy="4879926"/>
          </a:xfrm>
          <a:prstGeom prst="rect">
            <a:avLst/>
          </a:prstGeom>
          <a:noFill/>
          <a:ln w="9525">
            <a:noFill/>
          </a:ln>
        </p:spPr>
        <p:txBody>
          <a:bodyPr wrap="square">
            <a:spAutoFit/>
          </a:bodyPr>
          <a:lstStyle/>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夜深人静之时，我进入教材所描绘的境界，会为文章中的人物深受感动，从而一个个巧妙的构思如泉涌流泻而出；课堂中，我的一举手、一投足都能使学生心领神会；一场大雪后，我又会兴致勃勃地带着孩子们去找腊梅，去看望苍翠的“松树公公”，然后和孩子们在雪地上打雪仗。当孩子们把雪球扔中我时，我笑得比孩子们还要开心，仿佛一下子年轻了几十岁。</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我在读师范学校时，除了认真学好各门功课，还认真学画画、练美术字、参加诗朗诵会、创作舞蹈，我也很喜欢音乐，学指挥、练习弹琴，夏天在小小的琴房里练琴，尽管有蚊子叮，浑身是汗，却乐趣无穷，整个身心都沉醉在琴声中了。这些在我后来的工作中发挥了很大的作用。</a:t>
            </a:r>
          </a:p>
          <a:p>
            <a:pPr indent="539750">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77705773"/>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60000"/>
          </a:blip>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3"/>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322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讨论与应用</a:t>
            </a:r>
          </a:p>
        </p:txBody>
      </p:sp>
      <p:sp>
        <p:nvSpPr>
          <p:cNvPr id="100" name="文本框 99"/>
          <p:cNvSpPr txBox="1"/>
          <p:nvPr/>
        </p:nvSpPr>
        <p:spPr>
          <a:xfrm>
            <a:off x="970915" y="1210310"/>
            <a:ext cx="10619105" cy="3425681"/>
          </a:xfrm>
          <a:prstGeom prst="rect">
            <a:avLst/>
          </a:prstGeom>
          <a:noFill/>
          <a:ln w="9525">
            <a:noFill/>
          </a:ln>
        </p:spPr>
        <p:txBody>
          <a:bodyPr wrap="square">
            <a:spAutoFit/>
          </a:bodyPr>
          <a:lstStyle/>
          <a:p>
            <a:pPr indent="539750">
              <a:lnSpc>
                <a:spcPct val="150000"/>
              </a:lnSpc>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在当教师之后，我坚持每天黎明即起，坐在校园的荷花池畔背唐诗、宋词，背郭沫若、艾青、普希金、海涅、秦戈尔等中外名家的诗篇，用优美的诗篇来陶冶自己的情操，单单是我摘抄的古今中外的优秀诗篇，就有厚厚的几本。近</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年来，为了搞好教育科研，我又如饥似渴地学习教育学、心理学和美学，还阅读了许多中外教育家的论述及国外教学实验的资料，做了不少卡片，学习对一个教师来说是永无止境的追求。我常常用屈原的话来鼓励自己：“路漫漫其修远兮，吾将上下而求索。”</a:t>
            </a:r>
          </a:p>
          <a:p>
            <a:pPr indent="539750">
              <a:lnSpc>
                <a:spcPct val="150000"/>
              </a:lnSpc>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102557825"/>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6765248"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826824" y="13945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2405287" y="2336827"/>
            <a:ext cx="4047903" cy="1260923"/>
          </a:xfrm>
          <a:prstGeom prst="rect">
            <a:avLst/>
          </a:prstGeom>
          <a:noFill/>
        </p:spPr>
        <p:txBody>
          <a:bodyPr wrap="none" rtlCol="0">
            <a:spAutoFit/>
          </a:bodyPr>
          <a:lstStyle/>
          <a:p>
            <a:pPr algn="l" defTabSz="1219200" fontAlgn="auto">
              <a:lnSpc>
                <a:spcPct val="150000"/>
              </a:lnSpc>
            </a:pPr>
            <a:r>
              <a:rPr lang="zh-CN" altLang="en-US" sz="6000" b="1" dirty="0">
                <a:latin typeface="楷体" panose="02010609060101010101" charset="-122"/>
                <a:ea typeface="楷体" panose="02010609060101010101" charset="-122"/>
                <a:cs typeface="楷体" panose="02010609060101010101" charset="-122"/>
                <a:sym typeface="+mn-lt"/>
              </a:rPr>
              <a:t>谢谢欣赏！</a:t>
            </a: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1" fmla="*/ 0 w 18208"/>
                <a:gd name="connsiteY0-2" fmla="*/ 10042 h 10042"/>
                <a:gd name="connsiteX1-3" fmla="*/ 2000 w 18208"/>
                <a:gd name="connsiteY1-4" fmla="*/ 42 h 10042"/>
                <a:gd name="connsiteX2-5" fmla="*/ 18208 w 18208"/>
                <a:gd name="connsiteY2-6" fmla="*/ 0 h 10042"/>
                <a:gd name="connsiteX3-7" fmla="*/ 8000 w 18208"/>
                <a:gd name="connsiteY3-8" fmla="*/ 10042 h 10042"/>
                <a:gd name="connsiteX4-9" fmla="*/ 0 w 18208"/>
                <a:gd name="connsiteY4-10" fmla="*/ 10042 h 10042"/>
                <a:gd name="connsiteX0-11" fmla="*/ 0 w 18208"/>
                <a:gd name="connsiteY0-12" fmla="*/ 10042 h 10042"/>
                <a:gd name="connsiteX1-13" fmla="*/ 10498 w 18208"/>
                <a:gd name="connsiteY1-14" fmla="*/ 126 h 10042"/>
                <a:gd name="connsiteX2-15" fmla="*/ 18208 w 18208"/>
                <a:gd name="connsiteY2-16" fmla="*/ 0 h 10042"/>
                <a:gd name="connsiteX3-17" fmla="*/ 8000 w 18208"/>
                <a:gd name="connsiteY3-18" fmla="*/ 10042 h 10042"/>
                <a:gd name="connsiteX4-19" fmla="*/ 0 w 18208"/>
                <a:gd name="connsiteY4-20" fmla="*/ 10042 h 100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20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
        <p:nvSpPr>
          <p:cNvPr id="28" name="圆角矩形 27"/>
          <p:cNvSpPr/>
          <p:nvPr/>
        </p:nvSpPr>
        <p:spPr>
          <a:xfrm>
            <a:off x="1121410" y="5858510"/>
            <a:ext cx="2914650" cy="438785"/>
          </a:xfrm>
          <a:prstGeom prst="roundRect">
            <a:avLst/>
          </a:prstGeom>
          <a:solidFill>
            <a:sysClr val="window" lastClr="FFFFFF">
              <a:alpha val="70000"/>
            </a:sysClr>
          </a:solidFill>
          <a:ln w="25400" cap="flat" cmpd="sng" algn="ctr">
            <a:noFill/>
            <a:prstDash val="solid"/>
          </a:ln>
          <a:effectLst>
            <a:softEdge rad="63500"/>
          </a:effectLst>
        </p:spPr>
        <p:style>
          <a:lnRef idx="2">
            <a:srgbClr val="629DD1">
              <a:shade val="50000"/>
            </a:srgbClr>
          </a:lnRef>
          <a:fillRef idx="1">
            <a:srgbClr val="629DD1"/>
          </a:fillRef>
          <a:effectRef idx="0">
            <a:srgbClr val="629DD1"/>
          </a:effectRef>
          <a:fontRef idx="minor">
            <a:sysClr val="window" lastClr="FFFFFF"/>
          </a:fontRef>
        </p:style>
        <p:txBody>
          <a:bodyPr rtlCol="0" anchor="ctr"/>
          <a:lstStyle>
            <a:defPPr>
              <a:defRPr lang="zh-CN"/>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algn="ctr"/>
            <a:r>
              <a:rPr lang="en-US" altLang="zh-CN" dirty="0"/>
              <a:t> </a:t>
            </a:r>
            <a:endParaRPr lang="zh-CN" altLang="en-US" dirty="0"/>
          </a:p>
        </p:txBody>
      </p:sp>
      <p:pic>
        <p:nvPicPr>
          <p:cNvPr id="29" name="图片 28"/>
          <p:cNvPicPr>
            <a:picLocks noChangeAspect="1"/>
          </p:cNvPicPr>
          <p:nvPr/>
        </p:nvPicPr>
        <p:blipFill>
          <a:blip r:embed="rId3"/>
          <a:stretch>
            <a:fillRect/>
          </a:stretch>
        </p:blipFill>
        <p:spPr>
          <a:xfrm>
            <a:off x="1171575" y="5869305"/>
            <a:ext cx="2699385" cy="4197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par>
                                <p:cTn id="8" presetID="16" presetClass="entr" presetSubtype="2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par>
                                <p:cTn id="14" presetID="2" presetClass="entr" presetSubtype="2"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1+#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par>
                          <p:cTn id="18" fill="hold">
                            <p:stCondLst>
                              <p:cond delay="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7"/>
                                        </p:tgtEl>
                                        <p:attrNameLst>
                                          <p:attrName>ppt_y</p:attrName>
                                        </p:attrNameLst>
                                      </p:cBhvr>
                                      <p:tavLst>
                                        <p:tav tm="0">
                                          <p:val>
                                            <p:strVal val="#ppt_y"/>
                                          </p:val>
                                        </p:tav>
                                        <p:tav tm="100000">
                                          <p:val>
                                            <p:strVal val="#ppt_y"/>
                                          </p:val>
                                        </p:tav>
                                      </p:tavLst>
                                    </p:anim>
                                    <p:anim calcmode="lin" valueType="num">
                                      <p:cBhvr>
                                        <p:cTn id="2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4072012"/>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教师的角色心理</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（二）现代教师角色观</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）学生学习的指导者和促进者</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）行为规范的示范者</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）班集体的管理者</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）心理健康的管理者</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）学生成长的合作者</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）教学的反思者与研究者</a:t>
            </a:r>
          </a:p>
        </p:txBody>
      </p:sp>
    </p:spTree>
    <p:extLst>
      <p:ext uri="{BB962C8B-B14F-4D97-AF65-F5344CB8AC3E}">
        <p14:creationId xmlns:p14="http://schemas.microsoft.com/office/powerpoint/2010/main" val="367082551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5041508"/>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教师的角色心理</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（三）教师角色的心理结构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教师角色的心理结构通常包括以下三部分内容：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）角色认知：角色认知（</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role perception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）是指角色扮演者对角色的社会地位、作用及行为规范的实际认识和对与社会的其他角色的关系的认识。任何角色行为只有在角色认知十分清晰的情况下，才能得以实现。</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）角色体验：角色体验（</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role experimentation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）是指个体在扮演一定角色的过程中由于受到各方面的评价与期待而产生的一种情绪体验。责任感、自尊感或自卑感都是教师在角色扮演过程中产生的情绪体验。</a:t>
            </a:r>
          </a:p>
          <a:p>
            <a:pPr indent="539750" algn="just" fontAlgn="auto">
              <a:lnSpc>
                <a:spcPct val="150000"/>
              </a:lnSpc>
              <a:buClrTx/>
              <a:buSzTx/>
              <a:buFontTx/>
            </a:pPr>
            <a:endParaRPr lang="zh-CN" altLang="en-US" sz="2100"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651758484"/>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3589509"/>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教师的角色心理</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（三）教师角色的心理结构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教师角色的心理结构通常包括以下三部分内容：</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）角色期待：角色期待（</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role expectation</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是指角色扮演者对自己和对别人应表现出什么样的行为或应成为什么样的角色的想法和期望。它是因具体的人和情境的不同而变化的。教师的角色期待是教师自己和他人对其行为的期望。在角色期待里，一是自我形象，即人对自己的行为期望；二是公共形象，指他人对某特殊角色的期望。</a:t>
            </a:r>
          </a:p>
        </p:txBody>
      </p:sp>
    </p:spTree>
    <p:extLst>
      <p:ext uri="{BB962C8B-B14F-4D97-AF65-F5344CB8AC3E}">
        <p14:creationId xmlns:p14="http://schemas.microsoft.com/office/powerpoint/2010/main" val="1231953900"/>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5920" y="269875"/>
            <a:ext cx="876300" cy="781050"/>
            <a:chOff x="8370" y="4384"/>
            <a:chExt cx="2280" cy="2032"/>
          </a:xfrm>
        </p:grpSpPr>
        <p:grpSp>
          <p:nvGrpSpPr>
            <p:cNvPr id="8198" name="组合 158"/>
            <p:cNvGrpSpPr/>
            <p:nvPr/>
          </p:nvGrpSpPr>
          <p:grpSpPr>
            <a:xfrm>
              <a:off x="8370" y="4384"/>
              <a:ext cx="2280" cy="2032"/>
              <a:chOff x="3720691" y="2824413"/>
              <a:chExt cx="1341120" cy="1209172"/>
            </a:xfrm>
          </p:grpSpPr>
          <p:sp>
            <p:nvSpPr>
              <p:cNvPr id="7" name="Freeform 5"/>
              <p:cNvSpPr/>
              <p:nvPr/>
            </p:nvSpPr>
            <p:spPr bwMode="auto">
              <a:xfrm rot="1855731">
                <a:off x="3720691" y="2824413"/>
                <a:ext cx="1341120" cy="1209172"/>
              </a:xfrm>
              <a:custGeom>
                <a:avLst/>
                <a:gdLst>
                  <a:gd name="T0" fmla="*/ 1052828 w 2740"/>
                  <a:gd name="T1" fmla="*/ 1144413 h 2446"/>
                  <a:gd name="T2" fmla="*/ 1005840 w 2740"/>
                  <a:gd name="T3" fmla="*/ 1191376 h 2446"/>
                  <a:gd name="T4" fmla="*/ 938784 w 2740"/>
                  <a:gd name="T5" fmla="*/ 1208678 h 2446"/>
                  <a:gd name="T6" fmla="*/ 399399 w 2740"/>
                  <a:gd name="T7" fmla="*/ 1208678 h 2446"/>
                  <a:gd name="T8" fmla="*/ 335280 w 2740"/>
                  <a:gd name="T9" fmla="*/ 1191376 h 2446"/>
                  <a:gd name="T10" fmla="*/ 288292 w 2740"/>
                  <a:gd name="T11" fmla="*/ 1143918 h 2446"/>
                  <a:gd name="T12" fmla="*/ 17621 w 2740"/>
                  <a:gd name="T13" fmla="*/ 670334 h 2446"/>
                  <a:gd name="T14" fmla="*/ 0 w 2740"/>
                  <a:gd name="T15" fmla="*/ 604586 h 2446"/>
                  <a:gd name="T16" fmla="*/ 17621 w 2740"/>
                  <a:gd name="T17" fmla="*/ 538344 h 2446"/>
                  <a:gd name="T18" fmla="*/ 287313 w 2740"/>
                  <a:gd name="T19" fmla="*/ 66737 h 2446"/>
                  <a:gd name="T20" fmla="*/ 335280 w 2740"/>
                  <a:gd name="T21" fmla="*/ 18291 h 2446"/>
                  <a:gd name="T22" fmla="*/ 396462 w 2740"/>
                  <a:gd name="T23" fmla="*/ 494 h 2446"/>
                  <a:gd name="T24" fmla="*/ 937805 w 2740"/>
                  <a:gd name="T25" fmla="*/ 494 h 2446"/>
                  <a:gd name="T26" fmla="*/ 1005840 w 2740"/>
                  <a:gd name="T27" fmla="*/ 18291 h 2446"/>
                  <a:gd name="T28" fmla="*/ 1052828 w 2740"/>
                  <a:gd name="T29" fmla="*/ 65254 h 2446"/>
                  <a:gd name="T30" fmla="*/ 1322521 w 2740"/>
                  <a:gd name="T31" fmla="*/ 536861 h 2446"/>
                  <a:gd name="T32" fmla="*/ 1341120 w 2740"/>
                  <a:gd name="T33" fmla="*/ 604586 h 2446"/>
                  <a:gd name="T34" fmla="*/ 1322031 w 2740"/>
                  <a:gd name="T35" fmla="*/ 672806 h 2446"/>
                  <a:gd name="T36" fmla="*/ 1052828 w 2740"/>
                  <a:gd name="T37" fmla="*/ 1144413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F9F9F9"/>
                  </a:gs>
                  <a:gs pos="100000">
                    <a:srgbClr val="D3D3D3"/>
                  </a:gs>
                </a:gsLst>
                <a:lin ang="5400000"/>
              </a:gradFill>
              <a:ln>
                <a:noFill/>
              </a:ln>
              <a:effectLst>
                <a:outerShdw blurRad="190500" dist="1143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Freeform 5"/>
              <p:cNvSpPr/>
              <p:nvPr/>
            </p:nvSpPr>
            <p:spPr bwMode="auto">
              <a:xfrm rot="1855731">
                <a:off x="3764807" y="2863083"/>
                <a:ext cx="1264653" cy="1140756"/>
              </a:xfrm>
              <a:custGeom>
                <a:avLst/>
                <a:gdLst>
                  <a:gd name="T0" fmla="*/ 992799 w 2740"/>
                  <a:gd name="T1" fmla="*/ 1079661 h 2446"/>
                  <a:gd name="T2" fmla="*/ 948490 w 2740"/>
                  <a:gd name="T3" fmla="*/ 1123966 h 2446"/>
                  <a:gd name="T4" fmla="*/ 885257 w 2740"/>
                  <a:gd name="T5" fmla="*/ 1140290 h 2446"/>
                  <a:gd name="T6" fmla="*/ 376627 w 2740"/>
                  <a:gd name="T7" fmla="*/ 1140290 h 2446"/>
                  <a:gd name="T8" fmla="*/ 316163 w 2740"/>
                  <a:gd name="T9" fmla="*/ 1123966 h 2446"/>
                  <a:gd name="T10" fmla="*/ 271854 w 2740"/>
                  <a:gd name="T11" fmla="*/ 1079194 h 2446"/>
                  <a:gd name="T12" fmla="*/ 16616 w 2740"/>
                  <a:gd name="T13" fmla="*/ 632406 h 2446"/>
                  <a:gd name="T14" fmla="*/ 0 w 2740"/>
                  <a:gd name="T15" fmla="*/ 570378 h 2446"/>
                  <a:gd name="T16" fmla="*/ 16616 w 2740"/>
                  <a:gd name="T17" fmla="*/ 507884 h 2446"/>
                  <a:gd name="T18" fmla="*/ 270931 w 2740"/>
                  <a:gd name="T19" fmla="*/ 62961 h 2446"/>
                  <a:gd name="T20" fmla="*/ 316163 w 2740"/>
                  <a:gd name="T21" fmla="*/ 17256 h 2446"/>
                  <a:gd name="T22" fmla="*/ 373857 w 2740"/>
                  <a:gd name="T23" fmla="*/ 466 h 2446"/>
                  <a:gd name="T24" fmla="*/ 884334 w 2740"/>
                  <a:gd name="T25" fmla="*/ 466 h 2446"/>
                  <a:gd name="T26" fmla="*/ 948490 w 2740"/>
                  <a:gd name="T27" fmla="*/ 17256 h 2446"/>
                  <a:gd name="T28" fmla="*/ 992799 w 2740"/>
                  <a:gd name="T29" fmla="*/ 61562 h 2446"/>
                  <a:gd name="T30" fmla="*/ 1247114 w 2740"/>
                  <a:gd name="T31" fmla="*/ 506484 h 2446"/>
                  <a:gd name="T32" fmla="*/ 1264653 w 2740"/>
                  <a:gd name="T33" fmla="*/ 570378 h 2446"/>
                  <a:gd name="T34" fmla="*/ 1246652 w 2740"/>
                  <a:gd name="T35" fmla="*/ 634738 h 2446"/>
                  <a:gd name="T36" fmla="*/ 992799 w 2740"/>
                  <a:gd name="T37" fmla="*/ 1079661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rotWithShape="0">
                <a:gsLst>
                  <a:gs pos="0">
                    <a:srgbClr val="D3D3D3"/>
                  </a:gs>
                  <a:gs pos="100000">
                    <a:srgbClr val="F9F9F9"/>
                  </a:gs>
                </a:gsLst>
                <a:lin ang="21540000"/>
              </a:gradFill>
              <a:ln>
                <a:noFill/>
              </a:ln>
              <a:effectLst>
                <a:outerShdw blurRad="50800" dist="38100" dir="2700000" algn="tl" rotWithShape="0">
                  <a:srgbClr val="000000">
                    <a:alpha val="39999"/>
                  </a:srgbClr>
                </a:outerShdw>
              </a:effectLst>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199" name="Freeform 5"/>
            <p:cNvSpPr/>
            <p:nvPr/>
          </p:nvSpPr>
          <p:spPr>
            <a:xfrm rot="1855731">
              <a:off x="8527" y="4524"/>
              <a:ext cx="1965" cy="175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cmpd="sng">
              <a:solidFill>
                <a:srgbClr val="414455">
                  <a:alpha val="100000"/>
                </a:srgbClr>
              </a:solidFill>
              <a:prstDash val="sysDash"/>
              <a:miter lim="800000"/>
              <a:headEnd type="none" w="med" len="med"/>
              <a:tailEnd type="none" w="med" len="med"/>
            </a:ln>
          </p:spPr>
          <p:txBody>
            <a:bodyPr/>
            <a:ls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endParaRPr lang="zh-CN" altLang="en-US"/>
            </a:p>
          </p:txBody>
        </p:sp>
        <p:pic>
          <p:nvPicPr>
            <p:cNvPr id="8202" name="图片 13"/>
            <p:cNvPicPr>
              <a:picLocks noChangeAspect="1"/>
            </p:cNvPicPr>
            <p:nvPr/>
          </p:nvPicPr>
          <p:blipFill>
            <a:blip r:embed="rId2"/>
            <a:stretch>
              <a:fillRect/>
            </a:stretch>
          </p:blipFill>
          <p:spPr>
            <a:xfrm>
              <a:off x="8692" y="4629"/>
              <a:ext cx="1538" cy="1537"/>
            </a:xfrm>
            <a:prstGeom prst="rect">
              <a:avLst/>
            </a:prstGeom>
            <a:noFill/>
            <a:ln w="9525">
              <a:noFill/>
            </a:ln>
          </p:spPr>
        </p:pic>
      </p:grpSp>
      <p:sp>
        <p:nvSpPr>
          <p:cNvPr id="4" name="矩形 3"/>
          <p:cNvSpPr/>
          <p:nvPr/>
        </p:nvSpPr>
        <p:spPr>
          <a:xfrm>
            <a:off x="1543773" y="398242"/>
            <a:ext cx="8570595" cy="52197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2800" dirty="0">
                <a:solidFill>
                  <a:srgbClr val="4F4D50"/>
                </a:solidFill>
                <a:uFillTx/>
                <a:latin typeface="微软雅黑" panose="020B0503020204020204" pitchFamily="34" charset="-122"/>
                <a:ea typeface="微软雅黑" panose="020B0503020204020204" pitchFamily="34" charset="-122"/>
                <a:cs typeface="微软雅黑" panose="020B0503020204020204" pitchFamily="34" charset="-122"/>
              </a:rPr>
              <a:t>第一节  教师的职业角色心理</a:t>
            </a:r>
          </a:p>
        </p:txBody>
      </p:sp>
      <p:sp>
        <p:nvSpPr>
          <p:cNvPr id="100" name="文本框 99"/>
          <p:cNvSpPr txBox="1"/>
          <p:nvPr/>
        </p:nvSpPr>
        <p:spPr>
          <a:xfrm>
            <a:off x="970915" y="1210310"/>
            <a:ext cx="10483850" cy="5043753"/>
          </a:xfrm>
          <a:prstGeom prst="rect">
            <a:avLst/>
          </a:prstGeom>
          <a:noFill/>
          <a:ln w="9525">
            <a:noFill/>
          </a:ln>
        </p:spPr>
        <p:txBody>
          <a:bodyPr wrap="square">
            <a:spAutoFit/>
          </a:bodyPr>
          <a:lstStyle/>
          <a:p>
            <a:pPr algn="l" fontAlgn="auto">
              <a:lnSpc>
                <a:spcPct val="150000"/>
              </a:lnSpc>
              <a:buClrTx/>
              <a:buSzTx/>
              <a:buFontTx/>
            </a:pPr>
            <a:r>
              <a:rPr lang="zh-CN" altLang="en-US" sz="2800" b="1" dirty="0">
                <a:solidFill>
                  <a:schemeClr val="accent5">
                    <a:lumMod val="7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 教师的角色心理</a:t>
            </a: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（四）教师职业角色的形成阶段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教师职业角色的形成是一个连续的过程。通过教学实践，从新手型教师逐渐成长为一个胜任教学工作的熟手型教师，其职业角色的形成主要经历以下三个阶段：</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）教师角色的认知：角色认知是指角色扮演者对某一角色行为规范的认识和了解，知道哪些行为是合适的，哪些行为是不合适的。</a:t>
            </a:r>
            <a:endParaRPr lang="en-US" altLang="zh-CN" sz="2100" dirty="0">
              <a:solidFill>
                <a:schemeClr val="tx1">
                  <a:lumMod val="75000"/>
                  <a:lumOff val="25000"/>
                </a:schemeClr>
              </a:solidFill>
              <a:latin typeface="Arial" panose="020B0604020202020204" pitchFamily="34" charset="0"/>
              <a:ea typeface="微软雅黑" panose="020B0503020204020204" pitchFamily="34" charset="-122"/>
            </a:endParaRPr>
          </a:p>
          <a:p>
            <a:pPr indent="539750" algn="just" fontAlgn="auto">
              <a:lnSpc>
                <a:spcPct val="150000"/>
              </a:lnSpc>
              <a:buClrTx/>
              <a:buSzTx/>
              <a:buFontTx/>
            </a:pP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sz="2100"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sz="2100" dirty="0">
                <a:solidFill>
                  <a:schemeClr val="tx1">
                    <a:lumMod val="75000"/>
                    <a:lumOff val="25000"/>
                  </a:schemeClr>
                </a:solidFill>
                <a:latin typeface="Arial" panose="020B0604020202020204" pitchFamily="34" charset="0"/>
                <a:ea typeface="微软雅黑" panose="020B0503020204020204" pitchFamily="34" charset="-122"/>
              </a:rPr>
              <a:t>）教师角色的认同：教师角色的认同是指个体亲身体验接受教师角色所承担的社会职责，并用来控制和衡量自己的行为。对教师角色的认同，不仅在认识上了解到教师角色的行为规范、社会价值和评价，并经常用教师的标准来衡量自己的心理和言行，自觉地评价与调节自己的行为。</a:t>
            </a:r>
          </a:p>
        </p:txBody>
      </p:sp>
    </p:spTree>
    <p:extLst>
      <p:ext uri="{BB962C8B-B14F-4D97-AF65-F5344CB8AC3E}">
        <p14:creationId xmlns:p14="http://schemas.microsoft.com/office/powerpoint/2010/main" val="4049699119"/>
      </p:ext>
    </p:extLst>
  </p:cSld>
  <p:clrMapOvr>
    <a:masterClrMapping/>
  </p:clrMapOvr>
  <mc:AlternateContent xmlns:mc="http://schemas.openxmlformats.org/markup-compatibility/2006" xmlns:p14="http://schemas.microsoft.com/office/powerpoint/2010/main">
    <mc:Choice Requires="p14">
      <p:transition spd="slow" p14:dur="899">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环保">
  <a:themeElements>
    <a:clrScheme name="环保">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环保">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环保">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0</TotalTime>
  <Words>6620</Words>
  <Application>Microsoft Office PowerPoint</Application>
  <PresentationFormat>宽屏</PresentationFormat>
  <Paragraphs>303</Paragraphs>
  <Slides>57</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57</vt:i4>
      </vt:variant>
    </vt:vector>
  </HeadingPairs>
  <TitlesOfParts>
    <vt:vector size="68" baseType="lpstr">
      <vt:lpstr>等线</vt:lpstr>
      <vt:lpstr>方正黑体简体</vt:lpstr>
      <vt:lpstr>楷体</vt:lpstr>
      <vt:lpstr>楷体_GB2312</vt:lpstr>
      <vt:lpstr>隶书</vt:lpstr>
      <vt:lpstr>微软雅黑</vt:lpstr>
      <vt:lpstr>Arial</vt:lpstr>
      <vt:lpstr>Calibri</vt:lpstr>
      <vt:lpstr>Garamond</vt:lpstr>
      <vt:lpstr>Wingdings</vt:lpstr>
      <vt:lpstr>环保</vt:lpstr>
      <vt:lpstr>心理学原理与应用</vt:lpstr>
      <vt:lpstr>第十五章   教师职业心理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18</cp:revision>
  <dcterms:created xsi:type="dcterms:W3CDTF">2019-01-02T04:14:00Z</dcterms:created>
  <dcterms:modified xsi:type="dcterms:W3CDTF">2025-11-19T06:53:12Z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